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3" r:id="rId2"/>
    <p:sldId id="315" r:id="rId3"/>
    <p:sldId id="292" r:id="rId4"/>
    <p:sldId id="259" r:id="rId5"/>
    <p:sldId id="260" r:id="rId6"/>
    <p:sldId id="262" r:id="rId7"/>
    <p:sldId id="264" r:id="rId8"/>
    <p:sldId id="265" r:id="rId9"/>
    <p:sldId id="267" r:id="rId10"/>
    <p:sldId id="303" r:id="rId11"/>
    <p:sldId id="320" r:id="rId12"/>
    <p:sldId id="318" r:id="rId13"/>
    <p:sldId id="307" r:id="rId14"/>
    <p:sldId id="308" r:id="rId15"/>
    <p:sldId id="309" r:id="rId16"/>
    <p:sldId id="310" r:id="rId17"/>
    <p:sldId id="312" r:id="rId18"/>
    <p:sldId id="268" r:id="rId19"/>
    <p:sldId id="279" r:id="rId20"/>
    <p:sldId id="319" r:id="rId21"/>
    <p:sldId id="291" r:id="rId22"/>
    <p:sldId id="306" r:id="rId23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581" autoAdjust="0"/>
  </p:normalViewPr>
  <p:slideViewPr>
    <p:cSldViewPr>
      <p:cViewPr varScale="1">
        <p:scale>
          <a:sx n="105" d="100"/>
          <a:sy n="105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AD2302-E668-497D-96F9-2C266C8DE97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00688-0C2C-4FD5-BCA8-783A6FDF5863}" type="slidenum">
              <a:rPr lang="bg-BG" altLang="bg-BG" smtClean="0"/>
              <a:pPr>
                <a:spcBef>
                  <a:spcPct val="0"/>
                </a:spcBef>
              </a:pPr>
              <a:t>2</a:t>
            </a:fld>
            <a:endParaRPr lang="bg-BG" altLang="bg-BG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37371-E9E6-4B7C-AC84-1BE68E882873}" type="slidenum">
              <a:rPr lang="bg-BG" altLang="bg-BG" smtClean="0"/>
              <a:pPr>
                <a:spcBef>
                  <a:spcPct val="0"/>
                </a:spcBef>
              </a:pPr>
              <a:t>10</a:t>
            </a:fld>
            <a:endParaRPr lang="bg-BG" altLang="bg-BG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FB3806-5A14-4F88-8375-F35F9BF46C97}" type="slidenum">
              <a:rPr lang="bg-BG" altLang="bg-BG" smtClean="0"/>
              <a:pPr>
                <a:spcBef>
                  <a:spcPct val="0"/>
                </a:spcBef>
              </a:pPr>
              <a:t>11</a:t>
            </a:fld>
            <a:endParaRPr lang="bg-BG" altLang="bg-BG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BEFBA7-D7DD-4A8B-9C19-C96391FFC6E0}" type="slidenum">
              <a:rPr lang="bg-BG" altLang="bg-BG" smtClean="0"/>
              <a:pPr>
                <a:spcBef>
                  <a:spcPct val="0"/>
                </a:spcBef>
              </a:pPr>
              <a:t>12</a:t>
            </a:fld>
            <a:endParaRPr lang="bg-BG" altLang="bg-BG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27E2C6-B8ED-4DBC-8640-EA390E07D0AD}" type="slidenum">
              <a:rPr lang="bg-BG" altLang="bg-BG" smtClean="0"/>
              <a:pPr>
                <a:spcBef>
                  <a:spcPct val="0"/>
                </a:spcBef>
              </a:pPr>
              <a:t>18</a:t>
            </a:fld>
            <a:endParaRPr lang="bg-BG" altLang="bg-BG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282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72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909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131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018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955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4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79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0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5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00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32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22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20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56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 userDrawn="1"/>
        </p:nvGrpSpPr>
        <p:grpSpPr bwMode="auto">
          <a:xfrm rot="5400000">
            <a:off x="8059738" y="5843588"/>
            <a:ext cx="76200" cy="1447800"/>
            <a:chOff x="144" y="720"/>
            <a:chExt cx="48" cy="912"/>
          </a:xfrm>
        </p:grpSpPr>
        <p:sp>
          <p:nvSpPr>
            <p:cNvPr id="1046" name="Rectangle 14"/>
            <p:cNvSpPr>
              <a:spLocks noChangeArrowheads="1"/>
            </p:cNvSpPr>
            <p:nvPr userDrawn="1"/>
          </p:nvSpPr>
          <p:spPr bwMode="auto">
            <a:xfrm>
              <a:off x="144" y="720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7" name="Rectangle 15"/>
            <p:cNvSpPr>
              <a:spLocks noChangeArrowheads="1"/>
            </p:cNvSpPr>
            <p:nvPr userDrawn="1"/>
          </p:nvSpPr>
          <p:spPr bwMode="auto">
            <a:xfrm>
              <a:off x="144" y="816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8" name="Rectangle 16"/>
            <p:cNvSpPr>
              <a:spLocks noChangeArrowheads="1"/>
            </p:cNvSpPr>
            <p:nvPr userDrawn="1"/>
          </p:nvSpPr>
          <p:spPr bwMode="auto">
            <a:xfrm>
              <a:off x="144" y="912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9" name="Rectangle 17"/>
            <p:cNvSpPr>
              <a:spLocks noChangeArrowheads="1"/>
            </p:cNvSpPr>
            <p:nvPr userDrawn="1"/>
          </p:nvSpPr>
          <p:spPr bwMode="auto">
            <a:xfrm>
              <a:off x="144" y="1008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50" name="Rectangle 18"/>
            <p:cNvSpPr>
              <a:spLocks noChangeArrowheads="1"/>
            </p:cNvSpPr>
            <p:nvPr userDrawn="1"/>
          </p:nvSpPr>
          <p:spPr bwMode="auto">
            <a:xfrm>
              <a:off x="144" y="1104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51" name="Rectangle 19"/>
            <p:cNvSpPr>
              <a:spLocks noChangeArrowheads="1"/>
            </p:cNvSpPr>
            <p:nvPr userDrawn="1"/>
          </p:nvSpPr>
          <p:spPr bwMode="auto">
            <a:xfrm>
              <a:off x="144" y="1200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52" name="Rectangle 20"/>
            <p:cNvSpPr>
              <a:spLocks noChangeArrowheads="1"/>
            </p:cNvSpPr>
            <p:nvPr userDrawn="1"/>
          </p:nvSpPr>
          <p:spPr bwMode="auto">
            <a:xfrm>
              <a:off x="144" y="1296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53" name="Rectangle 21"/>
            <p:cNvSpPr>
              <a:spLocks noChangeArrowheads="1"/>
            </p:cNvSpPr>
            <p:nvPr userDrawn="1"/>
          </p:nvSpPr>
          <p:spPr bwMode="auto">
            <a:xfrm>
              <a:off x="144" y="1392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54" name="Rectangle 22"/>
            <p:cNvSpPr>
              <a:spLocks noChangeArrowheads="1"/>
            </p:cNvSpPr>
            <p:nvPr userDrawn="1"/>
          </p:nvSpPr>
          <p:spPr bwMode="auto">
            <a:xfrm>
              <a:off x="144" y="1488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55" name="Rectangle 23"/>
            <p:cNvSpPr>
              <a:spLocks noChangeArrowheads="1"/>
            </p:cNvSpPr>
            <p:nvPr userDrawn="1"/>
          </p:nvSpPr>
          <p:spPr bwMode="auto">
            <a:xfrm>
              <a:off x="144" y="1584"/>
              <a:ext cx="48" cy="4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</p:grpSp>
      <p:sp>
        <p:nvSpPr>
          <p:cNvPr id="1027" name="Text Box 24"/>
          <p:cNvSpPr txBox="1">
            <a:spLocks noChangeArrowheads="1"/>
          </p:cNvSpPr>
          <p:nvPr userDrawn="1"/>
        </p:nvSpPr>
        <p:spPr bwMode="auto">
          <a:xfrm>
            <a:off x="4859338" y="6524625"/>
            <a:ext cx="2432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bg-BG" sz="800" dirty="0" smtClean="0">
                <a:latin typeface="Verdana" panose="020B0604030504040204" pitchFamily="34" charset="0"/>
              </a:rPr>
              <a:t>Copyright © 200</a:t>
            </a:r>
            <a:r>
              <a:rPr lang="bg-BG" altLang="bg-BG" sz="800" dirty="0" smtClean="0">
                <a:latin typeface="Verdana" panose="020B0604030504040204" pitchFamily="34" charset="0"/>
              </a:rPr>
              <a:t>7</a:t>
            </a:r>
            <a:r>
              <a:rPr lang="en-US" altLang="bg-BG" sz="800" dirty="0" smtClean="0">
                <a:latin typeface="Verdana" panose="020B0604030504040204" pitchFamily="34" charset="0"/>
              </a:rPr>
              <a:t> DAVID Holding Company</a:t>
            </a:r>
            <a:endParaRPr lang="en-GB" altLang="bg-BG" sz="800" dirty="0" smtClean="0">
              <a:latin typeface="Verdana" panose="020B0604030504040204" pitchFamily="34" charset="0"/>
            </a:endParaRPr>
          </a:p>
        </p:txBody>
      </p:sp>
      <p:pic>
        <p:nvPicPr>
          <p:cNvPr id="1028" name="Picture 38" descr="podlovka"/>
          <p:cNvPicPr>
            <a:picLocks noChangeAspect="1" noChangeArrowheads="1"/>
          </p:cNvPicPr>
          <p:nvPr userDrawn="1"/>
        </p:nvPicPr>
        <p:blipFill>
          <a:blip r:embed="rId17">
            <a:lum bright="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9"/>
          <p:cNvSpPr>
            <a:spLocks noChangeArrowheads="1"/>
          </p:cNvSpPr>
          <p:nvPr userDrawn="1"/>
        </p:nvSpPr>
        <p:spPr bwMode="auto">
          <a:xfrm>
            <a:off x="990600" y="304800"/>
            <a:ext cx="7848600" cy="3810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GB" altLang="bg-BG" sz="240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0" name="Picture 40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63600" cy="84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41"/>
          <p:cNvGrpSpPr>
            <a:grpSpLocks/>
          </p:cNvGrpSpPr>
          <p:nvPr userDrawn="1"/>
        </p:nvGrpSpPr>
        <p:grpSpPr bwMode="auto">
          <a:xfrm>
            <a:off x="1066800" y="304800"/>
            <a:ext cx="7772400" cy="381000"/>
            <a:chOff x="672" y="144"/>
            <a:chExt cx="4944" cy="240"/>
          </a:xfrm>
        </p:grpSpPr>
        <p:sp>
          <p:nvSpPr>
            <p:cNvPr id="1044" name="Line 42"/>
            <p:cNvSpPr>
              <a:spLocks noChangeShapeType="1"/>
            </p:cNvSpPr>
            <p:nvPr userDrawn="1"/>
          </p:nvSpPr>
          <p:spPr bwMode="auto">
            <a:xfrm>
              <a:off x="672" y="144"/>
              <a:ext cx="49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29515" dir="10121404" algn="ctr" rotWithShape="0">
                <a:srgbClr val="2E70D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45" name="Line 43"/>
            <p:cNvSpPr>
              <a:spLocks noChangeShapeType="1"/>
            </p:cNvSpPr>
            <p:nvPr userDrawn="1"/>
          </p:nvSpPr>
          <p:spPr bwMode="auto">
            <a:xfrm>
              <a:off x="672" y="384"/>
              <a:ext cx="49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29515" dir="10121404" algn="ctr" rotWithShape="0">
                <a:srgbClr val="2E70D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68" name="Text Box 44"/>
          <p:cNvSpPr txBox="1">
            <a:spLocks noChangeArrowheads="1"/>
          </p:cNvSpPr>
          <p:nvPr userDrawn="1"/>
        </p:nvSpPr>
        <p:spPr bwMode="auto">
          <a:xfrm>
            <a:off x="5508625" y="6572250"/>
            <a:ext cx="199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bg-BG" sz="800" i="1" dirty="0" smtClean="0">
                <a:latin typeface="Verdana" panose="020B0604030504040204" pitchFamily="34" charset="0"/>
              </a:rPr>
              <a:t>Copyright © 2016 DAVID Holding</a:t>
            </a:r>
            <a:endParaRPr lang="en-GB" altLang="bg-BG" sz="800" i="1" dirty="0" smtClean="0">
              <a:latin typeface="Verdana" panose="020B0604030504040204" pitchFamily="34" charset="0"/>
            </a:endParaRPr>
          </a:p>
        </p:txBody>
      </p:sp>
      <p:grpSp>
        <p:nvGrpSpPr>
          <p:cNvPr id="1033" name="Group 45"/>
          <p:cNvGrpSpPr>
            <a:grpSpLocks/>
          </p:cNvGrpSpPr>
          <p:nvPr userDrawn="1"/>
        </p:nvGrpSpPr>
        <p:grpSpPr bwMode="auto">
          <a:xfrm rot="5400000">
            <a:off x="8229600" y="5943600"/>
            <a:ext cx="76200" cy="1447800"/>
            <a:chOff x="144" y="720"/>
            <a:chExt cx="48" cy="912"/>
          </a:xfrm>
        </p:grpSpPr>
        <p:sp>
          <p:nvSpPr>
            <p:cNvPr id="1034" name="Rectangle 46"/>
            <p:cNvSpPr>
              <a:spLocks noChangeArrowheads="1"/>
            </p:cNvSpPr>
            <p:nvPr userDrawn="1"/>
          </p:nvSpPr>
          <p:spPr bwMode="auto">
            <a:xfrm>
              <a:off x="144" y="720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35" name="Rectangle 47"/>
            <p:cNvSpPr>
              <a:spLocks noChangeArrowheads="1"/>
            </p:cNvSpPr>
            <p:nvPr userDrawn="1"/>
          </p:nvSpPr>
          <p:spPr bwMode="auto">
            <a:xfrm>
              <a:off x="144" y="816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36" name="Rectangle 48"/>
            <p:cNvSpPr>
              <a:spLocks noChangeArrowheads="1"/>
            </p:cNvSpPr>
            <p:nvPr userDrawn="1"/>
          </p:nvSpPr>
          <p:spPr bwMode="auto">
            <a:xfrm>
              <a:off x="144" y="912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37" name="Rectangle 49"/>
            <p:cNvSpPr>
              <a:spLocks noChangeArrowheads="1"/>
            </p:cNvSpPr>
            <p:nvPr userDrawn="1"/>
          </p:nvSpPr>
          <p:spPr bwMode="auto">
            <a:xfrm>
              <a:off x="144" y="1008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38" name="Rectangle 50"/>
            <p:cNvSpPr>
              <a:spLocks noChangeArrowheads="1"/>
            </p:cNvSpPr>
            <p:nvPr userDrawn="1"/>
          </p:nvSpPr>
          <p:spPr bwMode="auto">
            <a:xfrm>
              <a:off x="144" y="1104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39" name="Rectangle 51"/>
            <p:cNvSpPr>
              <a:spLocks noChangeArrowheads="1"/>
            </p:cNvSpPr>
            <p:nvPr userDrawn="1"/>
          </p:nvSpPr>
          <p:spPr bwMode="auto">
            <a:xfrm>
              <a:off x="144" y="1200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0" name="Rectangle 52"/>
            <p:cNvSpPr>
              <a:spLocks noChangeArrowheads="1"/>
            </p:cNvSpPr>
            <p:nvPr userDrawn="1"/>
          </p:nvSpPr>
          <p:spPr bwMode="auto">
            <a:xfrm>
              <a:off x="144" y="1296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1" name="Rectangle 53"/>
            <p:cNvSpPr>
              <a:spLocks noChangeArrowheads="1"/>
            </p:cNvSpPr>
            <p:nvPr userDrawn="1"/>
          </p:nvSpPr>
          <p:spPr bwMode="auto">
            <a:xfrm>
              <a:off x="144" y="1392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2" name="Rectangle 54"/>
            <p:cNvSpPr>
              <a:spLocks noChangeArrowheads="1"/>
            </p:cNvSpPr>
            <p:nvPr userDrawn="1"/>
          </p:nvSpPr>
          <p:spPr bwMode="auto">
            <a:xfrm>
              <a:off x="144" y="1488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1043" name="Rectangle 55"/>
            <p:cNvSpPr>
              <a:spLocks noChangeArrowheads="1"/>
            </p:cNvSpPr>
            <p:nvPr userDrawn="1"/>
          </p:nvSpPr>
          <p:spPr bwMode="auto">
            <a:xfrm>
              <a:off x="144" y="1584"/>
              <a:ext cx="48" cy="4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5157788"/>
            <a:ext cx="7056438" cy="863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bg-BG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Електронни платформи за подпомагане дейността на общинските администрации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bg-BG" sz="1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Archimed </a:t>
            </a:r>
            <a:r>
              <a:rPr lang="bg-BG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еОбщина</a:t>
            </a:r>
            <a:endParaRPr lang="bg-BG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Line 13"/>
          <p:cNvSpPr>
            <a:spLocks noChangeShapeType="1"/>
          </p:cNvSpPr>
          <p:nvPr/>
        </p:nvSpPr>
        <p:spPr bwMode="auto">
          <a:xfrm>
            <a:off x="1908175" y="4868863"/>
            <a:ext cx="5761038" cy="0"/>
          </a:xfrm>
          <a:prstGeom prst="line">
            <a:avLst/>
          </a:prstGeom>
          <a:noFill/>
          <a:ln w="57150" cmpd="thickThin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bg-BG"/>
          </a:p>
        </p:txBody>
      </p:sp>
      <p:grpSp>
        <p:nvGrpSpPr>
          <p:cNvPr id="3076" name="Group 16"/>
          <p:cNvGrpSpPr>
            <a:grpSpLocks noChangeAspect="1"/>
          </p:cNvGrpSpPr>
          <p:nvPr/>
        </p:nvGrpSpPr>
        <p:grpSpPr bwMode="auto">
          <a:xfrm>
            <a:off x="2836863" y="1154113"/>
            <a:ext cx="3525837" cy="3452812"/>
            <a:chOff x="1791" y="618"/>
            <a:chExt cx="2078" cy="2035"/>
          </a:xfrm>
        </p:grpSpPr>
        <p:sp>
          <p:nvSpPr>
            <p:cNvPr id="307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791" y="618"/>
              <a:ext cx="2057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618"/>
              <a:ext cx="2065" cy="2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79" name="Rectangle 19"/>
            <p:cNvSpPr>
              <a:spLocks noChangeArrowheads="1"/>
            </p:cNvSpPr>
            <p:nvPr/>
          </p:nvSpPr>
          <p:spPr bwMode="auto">
            <a:xfrm>
              <a:off x="3856" y="259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g-BG" altLang="bg-BG" sz="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bg-BG" altLang="bg-BG" sz="12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2487613"/>
            <a:ext cx="3959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363538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bg-BG" altLang="bg-BG" sz="1100" b="1">
                <a:latin typeface="Verdana" panose="020B0604030504040204" pitchFamily="34" charset="0"/>
              </a:rPr>
              <a:t>Отдалечена работа през </a:t>
            </a:r>
            <a:r>
              <a:rPr lang="en-US" altLang="bg-BG" sz="1100" b="1">
                <a:latin typeface="Verdana" panose="020B0604030504040204" pitchFamily="34" charset="0"/>
              </a:rPr>
              <a:t>WEB</a:t>
            </a:r>
            <a:r>
              <a:rPr lang="bg-BG" altLang="bg-BG" sz="1100" b="1">
                <a:latin typeface="Verdana" panose="020B0604030504040204" pitchFamily="34" charset="0"/>
              </a:rPr>
              <a:t> клиент</a:t>
            </a:r>
            <a:endParaRPr lang="ru-RU" altLang="bg-BG" sz="1100" b="1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ru-RU" altLang="bg-BG" sz="1100" b="1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bg-BG" sz="1100" b="1">
                <a:latin typeface="Verdana" panose="020B0604030504040204" pitchFamily="34" charset="0"/>
              </a:rPr>
              <a:t>Идентичен интерфейс и функционалност</a:t>
            </a:r>
          </a:p>
          <a:p>
            <a:pPr eaLnBrk="1" hangingPunct="1">
              <a:buFontTx/>
              <a:buChar char="•"/>
            </a:pPr>
            <a:endParaRPr lang="ru-RU" altLang="bg-BG" sz="1100" b="1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bg-BG" sz="1100" b="1">
                <a:latin typeface="Verdana" panose="020B0604030504040204" pitchFamily="34" charset="0"/>
              </a:rPr>
              <a:t>Възможност за работа чрез мобилни устройства </a:t>
            </a:r>
          </a:p>
          <a:p>
            <a:pPr eaLnBrk="1" hangingPunct="1">
              <a:buFontTx/>
              <a:buChar char="•"/>
            </a:pPr>
            <a:endParaRPr lang="ru-RU" altLang="bg-BG" sz="1200">
              <a:latin typeface="Verdana" panose="020B0604030504040204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051050" y="280988"/>
            <a:ext cx="6353175" cy="371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bg-BG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Отдалечена работа през Интернет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54175"/>
            <a:ext cx="411321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8313" y="2205038"/>
            <a:ext cx="3887787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363538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eaLnBrk="1" hangingPunct="1">
              <a:defRPr/>
            </a:pPr>
            <a:r>
              <a:rPr lang="en-US" altLang="bg-BG" sz="1200" b="1" dirty="0" smtClean="0">
                <a:latin typeface="Verdana" panose="020B0604030504040204" pitchFamily="34" charset="0"/>
              </a:rPr>
              <a:t>ONLINE </a:t>
            </a:r>
            <a:r>
              <a:rPr lang="ru-RU" altLang="bg-BG" sz="1200" b="1" dirty="0" smtClean="0">
                <a:latin typeface="Verdana" panose="020B0604030504040204" pitchFamily="34" charset="0"/>
              </a:rPr>
              <a:t>регистрация на Заявка за услуга</a:t>
            </a:r>
          </a:p>
          <a:p>
            <a:pPr eaLnBrk="1" hangingPunct="1"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r>
              <a:rPr lang="ru-RU" altLang="bg-BG" sz="1200" dirty="0" err="1" smtClean="0">
                <a:latin typeface="Verdana" panose="020B0604030504040204" pitchFamily="34" charset="0"/>
              </a:rPr>
              <a:t>Избира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желаната</a:t>
            </a:r>
            <a:r>
              <a:rPr lang="ru-RU" altLang="bg-BG" sz="1200" dirty="0" smtClean="0">
                <a:latin typeface="Verdana" panose="020B0604030504040204" pitchFamily="34" charset="0"/>
              </a:rPr>
              <a:t> услуга от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списъка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услугите</a:t>
            </a: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r>
              <a:rPr lang="ru-RU" altLang="bg-BG" sz="1200" dirty="0" err="1" smtClean="0">
                <a:latin typeface="Verdana" panose="020B0604030504040204" pitchFamily="34" charset="0"/>
              </a:rPr>
              <a:t>Попълва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полетата</a:t>
            </a:r>
            <a:r>
              <a:rPr lang="ru-RU" altLang="bg-BG" sz="1200" dirty="0" smtClean="0">
                <a:latin typeface="Verdana" panose="020B0604030504040204" pitchFamily="34" charset="0"/>
              </a:rPr>
              <a:t> в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избраната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екранна</a:t>
            </a:r>
            <a:r>
              <a:rPr lang="ru-RU" altLang="bg-BG" sz="1200" dirty="0" smtClean="0">
                <a:latin typeface="Verdana" panose="020B0604030504040204" pitchFamily="34" charset="0"/>
              </a:rPr>
              <a:t> форма </a:t>
            </a: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r>
              <a:rPr lang="ru-RU" altLang="bg-BG" sz="1200" dirty="0" err="1" smtClean="0">
                <a:latin typeface="Verdana" panose="020B0604030504040204" pitchFamily="34" charset="0"/>
              </a:rPr>
              <a:t>Потвърждава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регистрацията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r>
              <a:rPr lang="ru-RU" altLang="bg-BG" sz="1200" dirty="0" err="1" smtClean="0">
                <a:latin typeface="Verdana" panose="020B0604030504040204" pitchFamily="34" charset="0"/>
              </a:rPr>
              <a:t>Резултатът</a:t>
            </a:r>
            <a:r>
              <a:rPr lang="ru-RU" altLang="bg-BG" sz="1200" dirty="0" smtClean="0">
                <a:latin typeface="Verdana" panose="020B0604030504040204" pitchFamily="34" charset="0"/>
              </a:rPr>
              <a:t> от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неговите</a:t>
            </a:r>
            <a:r>
              <a:rPr lang="ru-RU" altLang="bg-BG" sz="1200" dirty="0" smtClean="0">
                <a:latin typeface="Verdana" panose="020B0604030504040204" pitchFamily="34" charset="0"/>
              </a:rPr>
              <a:t> действия е автоматична регистрация на документ в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системата</a:t>
            </a:r>
            <a:r>
              <a:rPr lang="ru-RU" altLang="bg-BG" sz="1200" dirty="0" smtClean="0">
                <a:latin typeface="Verdana" panose="020B0604030504040204" pitchFamily="34" charset="0"/>
              </a:rPr>
              <a:t> и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връщане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информация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относно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регистрационния</a:t>
            </a:r>
            <a:r>
              <a:rPr lang="ru-RU" altLang="bg-BG" sz="1200" dirty="0" smtClean="0">
                <a:latin typeface="Verdana" panose="020B0604030504040204" pitchFamily="34" charset="0"/>
              </a:rPr>
              <a:t> индекс и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датата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документа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към</a:t>
            </a:r>
            <a:r>
              <a:rPr lang="ru-RU" altLang="bg-BG" sz="1200" dirty="0" smtClean="0">
                <a:latin typeface="Verdana" panose="020B0604030504040204" pitchFamily="34" charset="0"/>
              </a:rPr>
              <a:t> него.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45113" y="280988"/>
            <a:ext cx="3059112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ONLINE-</a:t>
            </a:r>
            <a:r>
              <a:rPr lang="bg-BG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Услуги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052513"/>
            <a:ext cx="3830637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3" y="3284538"/>
            <a:ext cx="3814762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8313" y="2574925"/>
            <a:ext cx="388778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indent="363538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eaLnBrk="1" hangingPunct="1">
              <a:defRPr/>
            </a:pPr>
            <a:r>
              <a:rPr lang="en-US" altLang="bg-BG" sz="1200" b="1" dirty="0" smtClean="0">
                <a:latin typeface="Verdana" panose="020B0604030504040204" pitchFamily="34" charset="0"/>
              </a:rPr>
              <a:t>ONLINE </a:t>
            </a:r>
            <a:r>
              <a:rPr lang="ru-RU" altLang="bg-BG" sz="1200" b="1" dirty="0" smtClean="0">
                <a:latin typeface="Verdana" panose="020B0604030504040204" pitchFamily="34" charset="0"/>
              </a:rPr>
              <a:t>проверка </a:t>
            </a:r>
            <a:r>
              <a:rPr lang="ru-RU" altLang="bg-BG" sz="1200" b="1" dirty="0" err="1" smtClean="0">
                <a:latin typeface="Verdana" panose="020B0604030504040204" pitchFamily="34" charset="0"/>
              </a:rPr>
              <a:t>състоянието</a:t>
            </a:r>
            <a:r>
              <a:rPr lang="ru-RU" altLang="bg-BG" sz="1200" b="1" dirty="0" smtClean="0">
                <a:latin typeface="Verdana" panose="020B0604030504040204" pitchFamily="34" charset="0"/>
              </a:rPr>
              <a:t> на </a:t>
            </a:r>
            <a:r>
              <a:rPr lang="ru-RU" altLang="bg-BG" sz="1200" b="1" dirty="0" err="1" smtClean="0">
                <a:latin typeface="Verdana" panose="020B0604030504040204" pitchFamily="34" charset="0"/>
              </a:rPr>
              <a:t>заявена</a:t>
            </a:r>
            <a:r>
              <a:rPr lang="ru-RU" altLang="bg-BG" sz="1200" b="1" dirty="0" smtClean="0">
                <a:latin typeface="Verdana" panose="020B0604030504040204" pitchFamily="34" charset="0"/>
              </a:rPr>
              <a:t> услуга</a:t>
            </a:r>
          </a:p>
          <a:p>
            <a:pPr eaLnBrk="1" hangingPunct="1"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r>
              <a:rPr lang="ru-RU" altLang="bg-BG" sz="1200" dirty="0" smtClean="0">
                <a:latin typeface="Verdana" panose="020B0604030504040204" pitchFamily="34" charset="0"/>
              </a:rPr>
              <a:t>Проверка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състоянието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услуга,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заявена</a:t>
            </a:r>
            <a:r>
              <a:rPr lang="ru-RU" altLang="bg-BG" sz="1200" dirty="0" smtClean="0">
                <a:latin typeface="Verdana" panose="020B0604030504040204" pitchFamily="34" charset="0"/>
              </a:rPr>
              <a:t> чрез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подаване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заявление по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електронен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път</a:t>
            </a: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r>
              <a:rPr lang="ru-RU" altLang="bg-BG" sz="1200" dirty="0" smtClean="0">
                <a:latin typeface="Verdana" panose="020B0604030504040204" pitchFamily="34" charset="0"/>
              </a:rPr>
              <a:t>Проверка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състоянието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услуга,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заявена</a:t>
            </a:r>
            <a:r>
              <a:rPr lang="ru-RU" altLang="bg-BG" sz="1200" dirty="0" smtClean="0">
                <a:latin typeface="Verdana" panose="020B0604030504040204" pitchFamily="34" charset="0"/>
              </a:rPr>
              <a:t> чрез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подаване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заявление чрез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хартиен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носител</a:t>
            </a: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tabLst>
                <a:tab pos="357188" algn="l"/>
              </a:tabLst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45113" y="280988"/>
            <a:ext cx="3059112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ONLINE-</a:t>
            </a:r>
            <a:r>
              <a:rPr lang="bg-BG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Услуги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0" y="2997200"/>
            <a:ext cx="4176713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50" y="1266825"/>
            <a:ext cx="4152900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750" y="1927225"/>
            <a:ext cx="3816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работи както самостоятелно, така и като част от интегрираната система </a:t>
            </a:r>
            <a:r>
              <a:rPr lang="en-US" altLang="bg-BG" sz="1200">
                <a:latin typeface="Verdana" panose="020B0604030504040204" pitchFamily="34" charset="0"/>
              </a:rPr>
              <a:t>Archimed </a:t>
            </a:r>
            <a:r>
              <a:rPr lang="bg-BG" altLang="bg-BG" sz="1200">
                <a:latin typeface="Verdana" panose="020B0604030504040204" pitchFamily="34" charset="0"/>
              </a:rPr>
              <a:t>еОбщина </a:t>
            </a: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дава възможност за регистрация на всички приходни касови операции</a:t>
            </a:r>
            <a:r>
              <a:rPr lang="bg-BG" altLang="bg-BG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bg-BG" altLang="bg-BG" sz="1200">
                <a:latin typeface="Verdana" panose="020B0604030504040204" pitchFamily="34" charset="0"/>
              </a:rPr>
              <a:t>отразява съответната приходна операция като плащане и в съответния модул, който я е генерирал</a:t>
            </a:r>
          </a:p>
          <a:p>
            <a:pPr eaLnBrk="1" hangingPunct="1">
              <a:buFontTx/>
              <a:buChar char="•"/>
            </a:pPr>
            <a:r>
              <a:rPr lang="bg-BG" altLang="bg-BG" sz="1200">
                <a:latin typeface="Verdana" panose="020B0604030504040204" pitchFamily="34" charset="0"/>
              </a:rPr>
              <a:t>притежава целия необходим набор от специфични функции за обслужване работата на една Каса: </a:t>
            </a:r>
          </a:p>
          <a:p>
            <a:pPr eaLnBrk="1" hangingPunct="1"/>
            <a:r>
              <a:rPr lang="bg-BG" altLang="bg-BG" sz="1200">
                <a:latin typeface="Verdana" panose="020B0604030504040204" pitchFamily="34" charset="0"/>
              </a:rPr>
              <a:t>– механизъм за зареждане на касата с пари в началото на деня</a:t>
            </a:r>
          </a:p>
          <a:p>
            <a:pPr eaLnBrk="1" hangingPunct="1"/>
            <a:r>
              <a:rPr lang="bg-BG" altLang="bg-BG" sz="1200">
                <a:latin typeface="Verdana" panose="020B0604030504040204" pitchFamily="34" charset="0"/>
              </a:rPr>
              <a:t>– формиране на банкови преводи по </a:t>
            </a:r>
            <a:r>
              <a:rPr lang="en-US" altLang="bg-BG" sz="1200">
                <a:latin typeface="Verdana" panose="020B0604030504040204" pitchFamily="34" charset="0"/>
              </a:rPr>
              <a:t>IBAN</a:t>
            </a:r>
            <a:r>
              <a:rPr lang="bg-BG" altLang="bg-BG" sz="1200">
                <a:latin typeface="Verdana" panose="020B0604030504040204" pitchFamily="34" charset="0"/>
              </a:rPr>
              <a:t> и Код на плащане в края на деня </a:t>
            </a:r>
          </a:p>
          <a:p>
            <a:pPr eaLnBrk="1" hangingPunct="1"/>
            <a:r>
              <a:rPr lang="bg-BG" altLang="bg-BG" sz="1200">
                <a:latin typeface="Verdana" panose="020B0604030504040204" pitchFamily="34" charset="0"/>
              </a:rPr>
              <a:t>– генериране на приходен касов ордер и разписка за отразеното плащане </a:t>
            </a:r>
          </a:p>
          <a:p>
            <a:pPr eaLnBrk="1" hangingPunct="1"/>
            <a:r>
              <a:rPr lang="bg-BG" altLang="bg-BG" sz="1200">
                <a:latin typeface="Verdana" panose="020B0604030504040204" pitchFamily="34" charset="0"/>
              </a:rPr>
              <a:t>– генериране на фактура за отразеното плащане </a:t>
            </a:r>
          </a:p>
          <a:p>
            <a:pPr eaLnBrk="1" hangingPunct="1"/>
            <a:r>
              <a:rPr lang="bg-BG" altLang="bg-BG" sz="1200">
                <a:latin typeface="Verdana" panose="020B0604030504040204" pitchFamily="34" charset="0"/>
              </a:rPr>
              <a:t>– генериране на Касова книга </a:t>
            </a:r>
          </a:p>
          <a:p>
            <a:pPr eaLnBrk="1" hangingPunct="1"/>
            <a:r>
              <a:rPr lang="bg-BG" altLang="bg-BG" sz="1200">
                <a:latin typeface="Verdana" panose="020B0604030504040204" pitchFamily="34" charset="0"/>
              </a:rPr>
              <a:t>– генериране на данни по ДДС и пр.</a:t>
            </a:r>
            <a:endParaRPr lang="en-US" altLang="bg-BG" sz="1200">
              <a:latin typeface="Verdana" panose="020B060403050404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00338" y="292100"/>
            <a:ext cx="571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bg-BG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b="1">
                <a:solidFill>
                  <a:schemeClr val="tx2"/>
                </a:solidFill>
                <a:latin typeface="Verdana" panose="020B0604030504040204" pitchFamily="34" charset="0"/>
              </a:rPr>
              <a:t>еОбщина - Каса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349500"/>
            <a:ext cx="4443413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539750" y="1408113"/>
            <a:ext cx="8135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400" b="1">
                <a:latin typeface="Verdana" panose="020B0604030504040204" pitchFamily="34" charset="0"/>
              </a:rPr>
              <a:t>Специализиран</a:t>
            </a:r>
            <a:r>
              <a:rPr lang="ru-RU" altLang="bg-BG" sz="1400" b="1">
                <a:latin typeface="Verdana" panose="020B0604030504040204" pitchFamily="34" charset="0"/>
              </a:rPr>
              <a:t> модул за отразяване на касови операции</a:t>
            </a:r>
            <a:r>
              <a:rPr lang="bg-BG" altLang="bg-BG" sz="14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0213" y="2011363"/>
            <a:ext cx="41751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работи както самостоятелно така и като част от интегрираната система </a:t>
            </a:r>
            <a:r>
              <a:rPr lang="en-US" altLang="bg-BG" sz="1200">
                <a:latin typeface="Verdana" panose="020B0604030504040204" pitchFamily="34" charset="0"/>
              </a:rPr>
              <a:t>Archimed </a:t>
            </a:r>
            <a:r>
              <a:rPr lang="bg-BG" altLang="bg-BG" sz="1200">
                <a:latin typeface="Verdana" panose="020B0604030504040204" pitchFamily="34" charset="0"/>
              </a:rPr>
              <a:t>еОбщина </a:t>
            </a: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дава възможност за завеждане на всички обекти, които се отдават по наем</a:t>
            </a:r>
            <a:r>
              <a:rPr lang="bg-BG" altLang="bg-BG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дава възможност за регистрация на всички договори и анекси за отдаване под наем на съответния обект</a:t>
            </a:r>
            <a:r>
              <a:rPr lang="bg-BG" altLang="bg-BG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дава възможност за въвеждане на хронология на задълженията на съответния обект/наемател</a:t>
            </a:r>
            <a:r>
              <a:rPr lang="bg-BG" altLang="bg-BG" sz="100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разполага с инструменти за автоматично начисляване на всички задължения към всички наематели</a:t>
            </a:r>
            <a:endParaRPr lang="bg-BG" altLang="bg-BG"/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разполага с</a:t>
            </a:r>
            <a:r>
              <a:rPr lang="ru-RU" altLang="bg-BG"/>
              <a:t> </a:t>
            </a:r>
            <a:r>
              <a:rPr lang="ru-RU" altLang="bg-BG" sz="1200">
                <a:latin typeface="Verdana" panose="020B0604030504040204" pitchFamily="34" charset="0"/>
              </a:rPr>
              <a:t>изключително гъвкав инструментариум за начисляване на наказателни лихви при просрочване плащането на съответните задължения</a:t>
            </a:r>
            <a:endParaRPr lang="bg-BG" altLang="bg-BG"/>
          </a:p>
          <a:p>
            <a:pPr eaLnBrk="1" hangingPunct="1">
              <a:buFontTx/>
              <a:buChar char="•"/>
            </a:pPr>
            <a:r>
              <a:rPr lang="bg-BG" altLang="bg-BG" sz="1200">
                <a:latin typeface="Verdana" panose="020B0604030504040204" pitchFamily="34" charset="0"/>
              </a:rPr>
              <a:t>притежава целия необходим набор от специфични справки, които се изискват – по обект, по наемател, некоректни платци и пр.</a:t>
            </a:r>
            <a:endParaRPr lang="bg-BG" altLang="bg-BG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00338" y="292100"/>
            <a:ext cx="5710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bg-BG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b="1">
                <a:solidFill>
                  <a:schemeClr val="tx2"/>
                </a:solidFill>
                <a:latin typeface="Verdana" panose="020B0604030504040204" pitchFamily="34" charset="0"/>
              </a:rPr>
              <a:t>еОбщина - Наеми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205038"/>
            <a:ext cx="4105275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30213" y="1376363"/>
            <a:ext cx="759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400" b="1">
                <a:latin typeface="Verdana" panose="020B0604030504040204" pitchFamily="34" charset="0"/>
              </a:rPr>
              <a:t>Специализиран</a:t>
            </a:r>
            <a:r>
              <a:rPr lang="ru-RU" altLang="bg-BG" sz="1400" b="1">
                <a:latin typeface="Verdana" panose="020B0604030504040204" pitchFamily="34" charset="0"/>
              </a:rPr>
              <a:t> модул за обслужване отдадените под наем обекти</a:t>
            </a:r>
            <a:r>
              <a:rPr lang="bg-BG" altLang="bg-BG"/>
              <a:t> </a:t>
            </a:r>
            <a:r>
              <a:rPr lang="bg-BG" altLang="bg-BG" sz="14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2263" y="2490788"/>
            <a:ext cx="41036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работи както самостоятелно така и като част от интегрираната система </a:t>
            </a:r>
            <a:r>
              <a:rPr lang="en-US" altLang="bg-BG" sz="1200">
                <a:latin typeface="Verdana" panose="020B0604030504040204" pitchFamily="34" charset="0"/>
              </a:rPr>
              <a:t>Archimed </a:t>
            </a:r>
            <a:r>
              <a:rPr lang="bg-BG" altLang="bg-BG" sz="1200">
                <a:latin typeface="Verdana" panose="020B0604030504040204" pitchFamily="34" charset="0"/>
              </a:rPr>
              <a:t>еОбщина </a:t>
            </a:r>
          </a:p>
          <a:p>
            <a:pPr eaLnBrk="1" hangingPunct="1">
              <a:buFontTx/>
              <a:buChar char="•"/>
            </a:pPr>
            <a:endParaRPr lang="bg-BG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дава възможност за въвеждане на цялата необходима информация по изработката и отпечатването на един Акт за общинска собственост (частна или публична)</a:t>
            </a:r>
            <a:endParaRPr lang="bg-BG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bg-BG" altLang="bg-BG"/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генерира редица специфични справки, между които Главен регистър за частна общинска собственост и Главен регистър за публична общинска собственост</a:t>
            </a:r>
            <a:endParaRPr lang="bg-BG" altLang="bg-BG"/>
          </a:p>
          <a:p>
            <a:pPr eaLnBrk="1" hangingPunct="1">
              <a:buFontTx/>
              <a:buChar char="•"/>
            </a:pPr>
            <a:endParaRPr lang="bg-BG" altLang="bg-BG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47813" y="2921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bg-BG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b="1">
                <a:solidFill>
                  <a:schemeClr val="tx2"/>
                </a:solidFill>
                <a:latin typeface="Verdana" panose="020B0604030504040204" pitchFamily="34" charset="0"/>
              </a:rPr>
              <a:t>еОбщина – Актове за общ. собственост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2565400"/>
            <a:ext cx="4321175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325438" y="1855788"/>
            <a:ext cx="807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400" b="1">
                <a:latin typeface="Verdana" panose="020B0604030504040204" pitchFamily="34" charset="0"/>
              </a:rPr>
              <a:t>Специализиран</a:t>
            </a:r>
            <a:r>
              <a:rPr lang="ru-RU" altLang="bg-BG" sz="1400" b="1">
                <a:latin typeface="Verdana" panose="020B0604030504040204" pitchFamily="34" charset="0"/>
              </a:rPr>
              <a:t> модул за </a:t>
            </a:r>
            <a:r>
              <a:rPr lang="bg-BG" altLang="bg-BG" sz="1400" b="1">
                <a:latin typeface="Verdana" panose="020B0604030504040204" pitchFamily="34" charset="0"/>
              </a:rPr>
              <a:t>издаване на актове за общинска собственост</a:t>
            </a:r>
            <a:endParaRPr lang="bg-BG" altLang="bg-BG" sz="14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4025" y="1916113"/>
            <a:ext cx="41751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работи както самостоятелно така и като част от интегрираната система </a:t>
            </a:r>
            <a:r>
              <a:rPr lang="en-US" altLang="bg-BG" sz="1200">
                <a:latin typeface="Verdana" panose="020B0604030504040204" pitchFamily="34" charset="0"/>
              </a:rPr>
              <a:t>Archimed </a:t>
            </a:r>
            <a:r>
              <a:rPr lang="bg-BG" altLang="bg-BG" sz="1200">
                <a:latin typeface="Verdana" panose="020B0604030504040204" pitchFamily="34" charset="0"/>
              </a:rPr>
              <a:t>еОбщина </a:t>
            </a:r>
          </a:p>
          <a:p>
            <a:pPr eaLnBrk="1" hangingPunct="1">
              <a:buFontTx/>
              <a:buChar char="•"/>
            </a:pPr>
            <a:endParaRPr lang="bg-BG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дава възможност за регистриране на издадените наказателни  фишове с възможност за пряка връзка с модул Каса, </a:t>
            </a:r>
            <a:r>
              <a:rPr lang="bg-BG" altLang="bg-BG" sz="1200">
                <a:latin typeface="Verdana" panose="020B0604030504040204" pitchFamily="34" charset="0"/>
              </a:rPr>
              <a:t>с цел получаване на информация по плащането на сумата по всеки фиш</a:t>
            </a:r>
            <a:endParaRPr lang="ru-RU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bg-BG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регистриране на направените наказателни актове</a:t>
            </a:r>
            <a:r>
              <a:rPr lang="bg-BG" altLang="bg-BG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bg-BG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bg-BG" sz="1200">
                <a:latin typeface="Verdana" panose="020B0604030504040204" pitchFamily="34" charset="0"/>
              </a:rPr>
              <a:t>регистриране на издадените наказателни постановления на база въведените наказателни актове с възможност за пряка връзка с модул </a:t>
            </a:r>
            <a:r>
              <a:rPr lang="bg-BG" altLang="bg-BG" sz="1200">
                <a:latin typeface="Verdana" panose="020B0604030504040204" pitchFamily="34" charset="0"/>
              </a:rPr>
              <a:t>Каса, с цел получаване на информация по плащането на сумата по всяко наказателно постановление</a:t>
            </a:r>
            <a:endParaRPr lang="bg-BG" altLang="bg-BG"/>
          </a:p>
          <a:p>
            <a:pPr eaLnBrk="1" hangingPunct="1">
              <a:buFontTx/>
              <a:buChar char="•"/>
            </a:pPr>
            <a:endParaRPr lang="bg-BG" altLang="bg-BG" sz="120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bg-BG" altLang="bg-BG" sz="1200">
                <a:latin typeface="Verdana" panose="020B0604030504040204" pitchFamily="34" charset="0"/>
              </a:rPr>
              <a:t>регистриране на специфични действия, свързани с издаден наказателен акт – обжалване, изпращане на преписка в съда, отразяване на съдебно решение и пр.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47813" y="2921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bg-BG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b="1">
                <a:solidFill>
                  <a:schemeClr val="tx2"/>
                </a:solidFill>
                <a:latin typeface="Verdana" panose="020B0604030504040204" pitchFamily="34" charset="0"/>
              </a:rPr>
              <a:t>еОбщина – Наказателни постановления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201863"/>
            <a:ext cx="4321175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4663" y="1219200"/>
            <a:ext cx="7415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eaLnBrk="1" hangingPunct="1">
              <a:defRPr/>
            </a:pPr>
            <a:r>
              <a:rPr lang="bg-BG" altLang="bg-BG" sz="1400" b="1" dirty="0" smtClean="0">
                <a:latin typeface="Verdana" panose="020B0604030504040204" pitchFamily="34" charset="0"/>
              </a:rPr>
              <a:t>Специализиран</a:t>
            </a:r>
            <a:r>
              <a:rPr lang="ru-RU" altLang="bg-BG" sz="1400" b="1" dirty="0" smtClean="0">
                <a:latin typeface="Verdana" panose="020B0604030504040204" pitchFamily="34" charset="0"/>
              </a:rPr>
              <a:t> </a:t>
            </a:r>
            <a:r>
              <a:rPr lang="ru-RU" altLang="bg-BG" sz="1400" b="1" dirty="0" err="1" smtClean="0">
                <a:latin typeface="Verdana" panose="020B0604030504040204" pitchFamily="34" charset="0"/>
              </a:rPr>
              <a:t>модул</a:t>
            </a:r>
            <a:r>
              <a:rPr lang="ru-RU" altLang="bg-BG" sz="1400" b="1" dirty="0" smtClean="0">
                <a:latin typeface="Verdana" panose="020B0604030504040204" pitchFamily="34" charset="0"/>
              </a:rPr>
              <a:t> за </a:t>
            </a:r>
            <a:r>
              <a:rPr lang="bg-BG" altLang="bg-BG" sz="1400" b="1" dirty="0" smtClean="0">
                <a:latin typeface="Verdana" panose="020B0604030504040204" pitchFamily="34" charset="0"/>
              </a:rPr>
              <a:t>водене на направените наказателни актове и издадените на база на тях наказателни постановления</a:t>
            </a:r>
            <a:endParaRPr lang="ru-RU" altLang="bg-BG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6875" y="2852738"/>
            <a:ext cx="3743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57188" eaLnBrk="1" hangingPunct="1">
              <a:buFontTx/>
              <a:buChar char="•"/>
              <a:defRPr/>
            </a:pPr>
            <a:r>
              <a:rPr lang="ru-RU" sz="1200" dirty="0" err="1" smtClean="0">
                <a:latin typeface="Verdana" panose="020B0604030504040204" pitchFamily="34" charset="0"/>
              </a:rPr>
              <a:t>разработен</a:t>
            </a:r>
            <a:r>
              <a:rPr lang="ru-RU" sz="1200" dirty="0" smtClean="0">
                <a:latin typeface="Verdana" panose="020B0604030504040204" pitchFamily="34" charset="0"/>
              </a:rPr>
              <a:t> </a:t>
            </a:r>
            <a:r>
              <a:rPr lang="bg-BG" sz="1200" dirty="0" smtClean="0">
                <a:latin typeface="Verdana" panose="020B0604030504040204" pitchFamily="34" charset="0"/>
              </a:rPr>
              <a:t>на основа </a:t>
            </a:r>
            <a:r>
              <a:rPr lang="en-GB" sz="1200" dirty="0" smtClean="0">
                <a:latin typeface="Verdana" panose="020B0604030504040204" pitchFamily="34" charset="0"/>
              </a:rPr>
              <a:t>НАРЕДБА № 3 </a:t>
            </a:r>
            <a:r>
              <a:rPr lang="en-GB" sz="1200" dirty="0" err="1" smtClean="0">
                <a:latin typeface="Verdana" panose="020B0604030504040204" pitchFamily="34" charset="0"/>
              </a:rPr>
              <a:t>от</a:t>
            </a:r>
            <a:r>
              <a:rPr lang="en-GB" sz="1200" dirty="0" smtClean="0">
                <a:latin typeface="Verdana" panose="020B0604030504040204" pitchFamily="34" charset="0"/>
              </a:rPr>
              <a:t> 17.06.2009 г. </a:t>
            </a:r>
            <a:r>
              <a:rPr lang="bg-BG" sz="1200" dirty="0" smtClean="0">
                <a:latin typeface="Verdana" panose="020B0604030504040204" pitchFamily="34" charset="0"/>
              </a:rPr>
              <a:t>на МРРБ </a:t>
            </a:r>
            <a:r>
              <a:rPr lang="en-GB" sz="1200" dirty="0" err="1" smtClean="0">
                <a:latin typeface="Verdana" panose="020B0604030504040204" pitchFamily="34" charset="0"/>
              </a:rPr>
              <a:t>за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създаване</a:t>
            </a:r>
            <a:r>
              <a:rPr lang="en-GB" sz="1200" dirty="0" smtClean="0">
                <a:latin typeface="Verdana" panose="020B0604030504040204" pitchFamily="34" charset="0"/>
              </a:rPr>
              <a:t> и </a:t>
            </a:r>
            <a:r>
              <a:rPr lang="en-GB" sz="1200" dirty="0" err="1" smtClean="0">
                <a:latin typeface="Verdana" panose="020B0604030504040204" pitchFamily="34" charset="0"/>
              </a:rPr>
              <a:t>поддържане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на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публичен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регистър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на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сградите</a:t>
            </a:r>
            <a:r>
              <a:rPr lang="en-GB" sz="1200" dirty="0" smtClean="0">
                <a:latin typeface="Verdana" panose="020B0604030504040204" pitchFamily="34" charset="0"/>
              </a:rPr>
              <a:t> в </a:t>
            </a:r>
            <a:r>
              <a:rPr lang="en-GB" sz="1200" dirty="0" err="1" smtClean="0">
                <a:latin typeface="Verdana" panose="020B0604030504040204" pitchFamily="34" charset="0"/>
              </a:rPr>
              <a:t>режим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на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етажна</a:t>
            </a:r>
            <a:r>
              <a:rPr lang="en-GB" sz="1200" dirty="0" smtClean="0">
                <a:latin typeface="Verdana" panose="020B0604030504040204" pitchFamily="34" charset="0"/>
              </a:rPr>
              <a:t> </a:t>
            </a:r>
            <a:r>
              <a:rPr lang="en-GB" sz="1200" dirty="0" err="1" smtClean="0">
                <a:latin typeface="Verdana" panose="020B0604030504040204" pitchFamily="34" charset="0"/>
              </a:rPr>
              <a:t>собственост</a:t>
            </a:r>
            <a:endParaRPr lang="bg-BG" sz="1200" dirty="0" smtClean="0">
              <a:latin typeface="Verdana" panose="020B0604030504040204" pitchFamily="34" charset="0"/>
            </a:endParaRPr>
          </a:p>
          <a:p>
            <a:pPr indent="0" eaLnBrk="1" hangingPunct="1"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altLang="bg-BG" sz="1200" dirty="0" err="1" smtClean="0">
                <a:latin typeface="Verdana" panose="020B0604030504040204" pitchFamily="34" charset="0"/>
              </a:rPr>
              <a:t>състои</a:t>
            </a:r>
            <a:r>
              <a:rPr lang="ru-RU" altLang="bg-BG" sz="1200" dirty="0" smtClean="0">
                <a:latin typeface="Verdana" panose="020B0604030504040204" pitchFamily="34" charset="0"/>
              </a:rPr>
              <a:t> се от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отделни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регистрационни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карти</a:t>
            </a:r>
            <a:r>
              <a:rPr lang="ru-RU" altLang="bg-BG" sz="1200" dirty="0" smtClean="0">
                <a:latin typeface="Verdana" panose="020B0604030504040204" pitchFamily="34" charset="0"/>
              </a:rPr>
              <a:t>,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които</a:t>
            </a:r>
            <a:r>
              <a:rPr lang="ru-RU" altLang="bg-BG" sz="1200" dirty="0" smtClean="0">
                <a:latin typeface="Verdana" panose="020B0604030504040204" pitchFamily="34" charset="0"/>
              </a:rPr>
              <a:t> се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съставят</a:t>
            </a:r>
            <a:r>
              <a:rPr lang="ru-RU" altLang="bg-BG" sz="1200" dirty="0" smtClean="0">
                <a:latin typeface="Verdana" panose="020B0604030504040204" pitchFamily="34" charset="0"/>
              </a:rPr>
              <a:t> за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всеки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обект</a:t>
            </a:r>
            <a:r>
              <a:rPr lang="ru-RU" altLang="bg-BG" sz="1200" dirty="0" smtClean="0">
                <a:latin typeface="Verdana" panose="020B0604030504040204" pitchFamily="34" charset="0"/>
              </a:rPr>
              <a:t>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подлежащ</a:t>
            </a:r>
            <a:r>
              <a:rPr lang="ru-RU" altLang="bg-BG" sz="1200" dirty="0" smtClean="0">
                <a:latin typeface="Verdana" panose="020B0604030504040204" pitchFamily="34" charset="0"/>
              </a:rPr>
              <a:t> на </a:t>
            </a:r>
            <a:r>
              <a:rPr lang="ru-RU" altLang="bg-BG" sz="1200" dirty="0" err="1" smtClean="0">
                <a:latin typeface="Verdana" panose="020B0604030504040204" pitchFamily="34" charset="0"/>
              </a:rPr>
              <a:t>вписване</a:t>
            </a:r>
            <a:endParaRPr lang="bg-BG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bg-BG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bg-BG" altLang="bg-BG" sz="12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bg-BG" altLang="bg-BG" sz="1200" dirty="0" smtClean="0"/>
          </a:p>
          <a:p>
            <a:pPr eaLnBrk="1" hangingPunct="1">
              <a:buFontTx/>
              <a:buChar char="•"/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47813" y="2921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bg-BG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b="1">
                <a:solidFill>
                  <a:schemeClr val="tx2"/>
                </a:solidFill>
                <a:latin typeface="Verdana" panose="020B0604030504040204" pitchFamily="34" charset="0"/>
              </a:rPr>
              <a:t>еОбщина – Етажна собственост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689225"/>
            <a:ext cx="4643438" cy="265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2588" y="1989138"/>
            <a:ext cx="7856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eaLnBrk="1" hangingPunct="1">
              <a:defRPr/>
            </a:pPr>
            <a:r>
              <a:rPr lang="bg-BG" altLang="bg-BG" sz="1400" b="1" dirty="0" smtClean="0">
                <a:latin typeface="Verdana" panose="020B0604030504040204" pitchFamily="34" charset="0"/>
              </a:rPr>
              <a:t>Специализиран</a:t>
            </a:r>
            <a:r>
              <a:rPr lang="ru-RU" altLang="bg-BG" sz="1400" b="1" dirty="0" smtClean="0">
                <a:latin typeface="Verdana" panose="020B0604030504040204" pitchFamily="34" charset="0"/>
              </a:rPr>
              <a:t> </a:t>
            </a:r>
            <a:r>
              <a:rPr lang="ru-RU" altLang="bg-BG" sz="1400" b="1" dirty="0" err="1" smtClean="0">
                <a:latin typeface="Verdana" panose="020B0604030504040204" pitchFamily="34" charset="0"/>
              </a:rPr>
              <a:t>модул</a:t>
            </a:r>
            <a:r>
              <a:rPr lang="ru-RU" altLang="bg-BG" sz="1400" b="1" dirty="0" smtClean="0">
                <a:latin typeface="Verdana" panose="020B0604030504040204" pitchFamily="34" charset="0"/>
              </a:rPr>
              <a:t> за</a:t>
            </a:r>
            <a:r>
              <a:rPr lang="bg-BG" altLang="bg-BG" sz="1400" b="1" dirty="0" smtClean="0">
                <a:latin typeface="Verdana" panose="020B0604030504040204" pitchFamily="34" charset="0"/>
              </a:rPr>
              <a:t> обслужване на регистър етажна собственост</a:t>
            </a:r>
          </a:p>
          <a:p>
            <a:pPr eaLnBrk="1" hangingPunct="1">
              <a:buFontTx/>
              <a:buChar char="•"/>
              <a:defRPr/>
            </a:pPr>
            <a:endParaRPr lang="ru-RU" altLang="bg-BG" sz="12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301625"/>
            <a:ext cx="43307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Основни предимства и ползи</a:t>
            </a:r>
            <a:endParaRPr lang="en-US" altLang="bg-BG" sz="1800" b="1" smtClean="0">
              <a:latin typeface="Verdan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65613" y="4005263"/>
            <a:ext cx="4608512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0"/>
              </a:spcBef>
            </a:pPr>
            <a:endParaRPr lang="bg-BG" altLang="bg-BG" sz="900" b="1" smtClean="0">
              <a:latin typeface="Verdan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bg-BG" altLang="bg-BG" sz="900" smtClean="0">
              <a:latin typeface="Verdan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altLang="bg-BG" sz="900" b="1" smtClean="0">
              <a:latin typeface="Verdana" panose="020B060403050404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44888" y="1196975"/>
            <a:ext cx="5472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2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Предимства:</a:t>
            </a:r>
          </a:p>
          <a:p>
            <a:pPr eaLnBrk="1" hangingPunct="1">
              <a:defRPr/>
            </a:pPr>
            <a:endParaRPr lang="bg-BG" altLang="bg-BG" sz="10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bg-BG" altLang="bg-BG" sz="4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bg-BG" altLang="bg-BG" sz="1100" dirty="0" smtClean="0">
                <a:latin typeface="Verdana" panose="020B0604030504040204" pitchFamily="34" charset="0"/>
              </a:rPr>
              <a:t>Единна обща работна среда за информацията. </a:t>
            </a: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bg-BG" altLang="bg-BG" sz="1100" dirty="0" smtClean="0">
                <a:latin typeface="Verdana" panose="020B0604030504040204" pitchFamily="34" charset="0"/>
              </a:rPr>
              <a:t>Моментален достъп до всички документи</a:t>
            </a: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bg-BG" altLang="bg-BG" sz="1100" dirty="0" smtClean="0">
                <a:latin typeface="Verdana" panose="020B0604030504040204" pitchFamily="34" charset="0"/>
              </a:rPr>
              <a:t>Ефективен </a:t>
            </a:r>
            <a:r>
              <a:rPr lang="bg-BG" altLang="bg-BG" sz="1100" dirty="0" err="1" smtClean="0">
                <a:latin typeface="Verdana" panose="020B0604030504040204" pitchFamily="34" charset="0"/>
              </a:rPr>
              <a:t>сроков</a:t>
            </a:r>
            <a:r>
              <a:rPr lang="bg-BG" altLang="bg-BG" sz="1100" dirty="0" smtClean="0">
                <a:latin typeface="Verdana" panose="020B0604030504040204" pitchFamily="34" charset="0"/>
              </a:rPr>
              <a:t> контрол по документи, решения и задачи. </a:t>
            </a: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altLang="bg-BG" sz="1100" dirty="0" smtClean="0">
                <a:latin typeface="Verdana" panose="020B0604030504040204" pitchFamily="34" charset="0"/>
              </a:rPr>
              <a:t>Оптимизация и автоматизация на </a:t>
            </a:r>
            <a:r>
              <a:rPr lang="ru-RU" altLang="bg-BG" sz="1100" dirty="0" err="1" smtClean="0">
                <a:latin typeface="Verdana" panose="020B0604030504040204" pitchFamily="34" charset="0"/>
              </a:rPr>
              <a:t>процесите</a:t>
            </a:r>
            <a:endParaRPr lang="ru-RU" altLang="bg-BG" sz="1100" dirty="0" smtClean="0">
              <a:latin typeface="Verdana" panose="020B0604030504040204" pitchFamily="34" charset="0"/>
            </a:endParaRP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bg-BG" altLang="bg-BG" sz="1100" dirty="0" smtClean="0">
                <a:latin typeface="Verdana" panose="020B0604030504040204" pitchFamily="34" charset="0"/>
              </a:rPr>
              <a:t>О</a:t>
            </a:r>
            <a:r>
              <a:rPr lang="ru-RU" altLang="bg-BG" sz="1100" dirty="0" err="1" smtClean="0">
                <a:latin typeface="Verdana" panose="020B0604030504040204" pitchFamily="34" charset="0"/>
              </a:rPr>
              <a:t>граничаване</a:t>
            </a:r>
            <a:r>
              <a:rPr lang="ru-RU" altLang="bg-BG" sz="1100" dirty="0" smtClean="0">
                <a:latin typeface="Verdana" panose="020B0604030504040204" pitchFamily="34" charset="0"/>
              </a:rPr>
              <a:t> до минимум </a:t>
            </a:r>
            <a:r>
              <a:rPr lang="ru-RU" altLang="bg-BG" sz="1100" dirty="0" err="1" smtClean="0">
                <a:latin typeface="Verdana" panose="020B0604030504040204" pitchFamily="34" charset="0"/>
              </a:rPr>
              <a:t>възможностите</a:t>
            </a:r>
            <a:r>
              <a:rPr lang="ru-RU" altLang="bg-BG" sz="1100" dirty="0" smtClean="0">
                <a:latin typeface="Verdana" panose="020B0604030504040204" pitchFamily="34" charset="0"/>
              </a:rPr>
              <a:t> за </a:t>
            </a:r>
            <a:r>
              <a:rPr lang="ru-RU" altLang="bg-BG" sz="1100" dirty="0" err="1" smtClean="0">
                <a:latin typeface="Verdana" panose="020B0604030504040204" pitchFamily="34" charset="0"/>
              </a:rPr>
              <a:t>административни</a:t>
            </a:r>
            <a:r>
              <a:rPr lang="ru-RU" altLang="bg-BG" sz="1100" dirty="0" smtClean="0">
                <a:latin typeface="Verdana" panose="020B0604030504040204" pitchFamily="34" charset="0"/>
              </a:rPr>
              <a:t> грешки.</a:t>
            </a:r>
            <a:endParaRPr lang="bg-BG" altLang="bg-BG" sz="1100" dirty="0" smtClean="0">
              <a:latin typeface="Verdana" panose="020B0604030504040204" pitchFamily="34" charset="0"/>
            </a:endParaRP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altLang="bg-BG" sz="1100" dirty="0" err="1" smtClean="0">
                <a:latin typeface="Verdana" panose="020B0604030504040204" pitchFamily="34" charset="0"/>
              </a:rPr>
              <a:t>Елиминиране</a:t>
            </a:r>
            <a:r>
              <a:rPr lang="ru-RU" altLang="bg-BG" sz="1100" dirty="0" smtClean="0">
                <a:latin typeface="Verdana" panose="020B0604030504040204" pitchFamily="34" charset="0"/>
              </a:rPr>
              <a:t> </a:t>
            </a:r>
            <a:r>
              <a:rPr lang="ru-RU" altLang="bg-BG" sz="1100" dirty="0" err="1" smtClean="0">
                <a:latin typeface="Verdana" panose="020B0604030504040204" pitchFamily="34" charset="0"/>
              </a:rPr>
              <a:t>дублирането</a:t>
            </a:r>
            <a:r>
              <a:rPr lang="ru-RU" altLang="bg-BG" sz="1100" dirty="0" smtClean="0">
                <a:latin typeface="Verdana" panose="020B0604030504040204" pitchFamily="34" charset="0"/>
              </a:rPr>
              <a:t> на </a:t>
            </a:r>
            <a:r>
              <a:rPr lang="ru-RU" altLang="bg-BG" sz="1100" dirty="0" err="1" smtClean="0">
                <a:latin typeface="Verdana" panose="020B0604030504040204" pitchFamily="34" charset="0"/>
              </a:rPr>
              <a:t>данни</a:t>
            </a:r>
            <a:r>
              <a:rPr lang="ru-RU" altLang="bg-BG" sz="1100" dirty="0" smtClean="0">
                <a:latin typeface="Verdana" panose="020B0604030504040204" pitchFamily="34" charset="0"/>
              </a:rPr>
              <a:t> и усилия</a:t>
            </a: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bg-BG" altLang="bg-BG" sz="1100" dirty="0" smtClean="0">
                <a:latin typeface="Verdana" panose="020B0604030504040204" pitchFamily="34" charset="0"/>
              </a:rPr>
              <a:t>Сигурност на архивираните данни.</a:t>
            </a:r>
            <a:endParaRPr lang="en-US" altLang="bg-BG" sz="1100" dirty="0" smtClean="0">
              <a:latin typeface="Verdana" panose="020B0604030504040204" pitchFamily="34" charset="0"/>
            </a:endParaRPr>
          </a:p>
          <a:p>
            <a:pPr marL="355600" indent="-355600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bg-BG" altLang="bg-BG" sz="1100" dirty="0" smtClean="0">
                <a:latin typeface="Verdana" panose="020B0604030504040204" pitchFamily="34" charset="0"/>
              </a:rPr>
              <a:t>Електронни административни услуги</a:t>
            </a:r>
          </a:p>
        </p:txBody>
      </p:sp>
      <p:pic>
        <p:nvPicPr>
          <p:cNvPr id="37893" name="Picture 5" descr="Te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9844" r="26282"/>
          <a:stretch>
            <a:fillRect/>
          </a:stretch>
        </p:blipFill>
        <p:spPr bwMode="auto">
          <a:xfrm>
            <a:off x="900113" y="1196975"/>
            <a:ext cx="1873250" cy="1609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44888" y="4149725"/>
            <a:ext cx="52038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1200" b="1">
                <a:solidFill>
                  <a:srgbClr val="FF0000"/>
                </a:solidFill>
                <a:latin typeface="Verdana" panose="020B0604030504040204" pitchFamily="34" charset="0"/>
              </a:rPr>
              <a:t>Ползи:</a:t>
            </a:r>
          </a:p>
          <a:p>
            <a:pPr eaLnBrk="1" hangingPunct="1">
              <a:spcBef>
                <a:spcPct val="50000"/>
              </a:spcBef>
            </a:pPr>
            <a:endParaRPr lang="bg-BG" altLang="bg-BG" sz="1000" b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Повишава производителността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Пести време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Пести консумативи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Подобрява управленския процес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Подобрява качеството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Съкращава сроковете за изпълнение на задачите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132138" y="300038"/>
            <a:ext cx="54737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Първокласна техническа поддръжка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1774825"/>
            <a:ext cx="338455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Екип от висококвалифицирани специалисти с богат опит при внедряване както в административни, така и в корпоративни структури</a:t>
            </a:r>
            <a:r>
              <a:rPr lang="en-US" altLang="bg-BG" sz="1100">
                <a:latin typeface="Verdana" panose="020B0604030504040204" pitchFamily="34" charset="0"/>
              </a:rPr>
              <a:t>.</a:t>
            </a:r>
            <a:endParaRPr lang="bg-BG" altLang="bg-BG" sz="11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Обучение и консултации в процеса на внедряване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Възможност за поддръжка по телефон, факс и </a:t>
            </a:r>
            <a:r>
              <a:rPr lang="en-US" altLang="bg-BG" sz="1100">
                <a:latin typeface="Verdana" panose="020B0604030504040204" pitchFamily="34" charset="0"/>
              </a:rPr>
              <a:t>Internet</a:t>
            </a:r>
            <a:endParaRPr lang="bg-BG" altLang="bg-BG" sz="11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Специализиран </a:t>
            </a:r>
            <a:r>
              <a:rPr lang="en-US" altLang="bg-BG" sz="1100">
                <a:latin typeface="Verdana" panose="020B0604030504040204" pitchFamily="34" charset="0"/>
              </a:rPr>
              <a:t>Web Site</a:t>
            </a:r>
            <a:r>
              <a:rPr lang="bg-BG" altLang="bg-BG" sz="1100">
                <a:latin typeface="Verdana" panose="020B0604030504040204" pitchFamily="34" charset="0"/>
              </a:rPr>
              <a:t>,</a:t>
            </a:r>
            <a:r>
              <a:rPr lang="en-US" altLang="bg-BG" sz="1100">
                <a:latin typeface="Verdana" panose="020B0604030504040204" pitchFamily="34" charset="0"/>
              </a:rPr>
              <a:t> </a:t>
            </a:r>
            <a:r>
              <a:rPr lang="bg-BG" altLang="bg-BG" sz="1100">
                <a:latin typeface="Verdana" panose="020B0604030504040204" pitchFamily="34" charset="0"/>
              </a:rPr>
              <a:t>съдържащ информация за най-често срещани проблеми и тяхното решение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Поддръжка на място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Различни абонаментни нива за поддръжка с време за реакция от 2 часа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821363" y="53975"/>
            <a:ext cx="314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Основни предимства</a:t>
            </a:r>
            <a:endParaRPr lang="en-US" altLang="bg-BG" sz="900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1412875"/>
            <a:ext cx="3954462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6032500" y="376238"/>
            <a:ext cx="2808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bg-BG" altLang="bg-BG" b="1">
                <a:latin typeface="Verdana" panose="020B0604030504040204" pitchFamily="34" charset="0"/>
              </a:rPr>
              <a:t>ДАВИД Холдинг АД</a:t>
            </a:r>
            <a:endParaRPr lang="bg-BG" altLang="bg-BG">
              <a:latin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0113" y="1341438"/>
            <a:ext cx="55435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altLang="bg-BG" sz="1600" b="1" dirty="0" smtClean="0"/>
              <a:t>ДАВИД </a:t>
            </a:r>
            <a:r>
              <a:rPr lang="en-US" altLang="bg-BG" sz="1600" b="1" dirty="0" err="1" smtClean="0"/>
              <a:t>Холдинг</a:t>
            </a:r>
            <a:r>
              <a:rPr lang="en-US" altLang="bg-BG" sz="1600" b="1" dirty="0" smtClean="0"/>
              <a:t> АД</a:t>
            </a:r>
            <a:endParaRPr lang="bg-BG" altLang="bg-BG" sz="1600" dirty="0" smtClean="0"/>
          </a:p>
          <a:p>
            <a:pPr marL="182563" indent="-182563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bg-BG" sz="1600" dirty="0" smtClean="0"/>
              <a:t> </a:t>
            </a:r>
            <a:r>
              <a:rPr lang="bg-BG" altLang="bg-BG" sz="1400" dirty="0" smtClean="0"/>
              <a:t>Създадено през 1994 г.  </a:t>
            </a:r>
            <a:endParaRPr lang="en-US" altLang="bg-BG" sz="1400" dirty="0" smtClean="0"/>
          </a:p>
          <a:p>
            <a:pPr marL="182563" indent="-182563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bg-BG" sz="1400" dirty="0" smtClean="0"/>
              <a:t> </a:t>
            </a:r>
            <a:r>
              <a:rPr lang="bg-BG" altLang="bg-BG" sz="1400" dirty="0" smtClean="0"/>
              <a:t>100% частен капитал</a:t>
            </a:r>
            <a:endParaRPr lang="en-US" altLang="bg-BG" sz="1400" dirty="0" smtClean="0"/>
          </a:p>
          <a:p>
            <a:pPr marL="182563" indent="-182563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bg-BG" sz="1400" dirty="0" smtClean="0"/>
              <a:t> </a:t>
            </a:r>
            <a:r>
              <a:rPr lang="bg-BG" altLang="bg-BG" sz="1400" dirty="0" smtClean="0"/>
              <a:t>Офиси в София, Варна, Казанлък</a:t>
            </a:r>
          </a:p>
          <a:p>
            <a:pPr marL="182563" indent="-182563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bg-BG" altLang="bg-BG" sz="1400" dirty="0" smtClean="0"/>
              <a:t> Над 70 ИТ експерти</a:t>
            </a:r>
            <a:endParaRPr lang="en-US" altLang="bg-BG" sz="1400" dirty="0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166813"/>
            <a:ext cx="1944687" cy="18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7250" y="4000500"/>
            <a:ext cx="6529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bg-BG" sz="1400" dirty="0" smtClean="0"/>
              <a:t> </a:t>
            </a:r>
            <a:r>
              <a:rPr lang="bg-BG" altLang="bg-BG" sz="1400" dirty="0" smtClean="0"/>
              <a:t>Международен сертификат</a:t>
            </a:r>
            <a:r>
              <a:rPr lang="bg-BG" altLang="bg-BG" sz="1400" b="1" dirty="0" smtClean="0"/>
              <a:t> </a:t>
            </a:r>
            <a:r>
              <a:rPr lang="en-US" altLang="bg-BG" sz="1400" b="1" dirty="0" smtClean="0"/>
              <a:t>ISO 9001:2008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bg-BG" sz="1400" dirty="0" smtClean="0"/>
              <a:t> </a:t>
            </a:r>
            <a:r>
              <a:rPr lang="bg-BG" altLang="bg-BG" sz="1400" dirty="0" smtClean="0"/>
              <a:t>Международен сертификат</a:t>
            </a:r>
            <a:r>
              <a:rPr lang="bg-BG" altLang="bg-BG" sz="1400" b="1" dirty="0" smtClean="0"/>
              <a:t> </a:t>
            </a:r>
            <a:r>
              <a:rPr lang="en-US" altLang="bg-BG" sz="1400" b="1" dirty="0" smtClean="0"/>
              <a:t>ISO 27001:2005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bg-BG" sz="1400" dirty="0" smtClean="0"/>
              <a:t> </a:t>
            </a:r>
            <a:r>
              <a:rPr lang="bg-BG" altLang="bg-BG" sz="1400" dirty="0" smtClean="0"/>
              <a:t>Международен сертификат</a:t>
            </a:r>
            <a:r>
              <a:rPr lang="bg-BG" altLang="bg-BG" sz="1400" b="1" dirty="0" smtClean="0"/>
              <a:t> </a:t>
            </a:r>
            <a:r>
              <a:rPr lang="en-US" altLang="bg-BG" sz="1400" b="1" dirty="0" smtClean="0"/>
              <a:t>ISO 20000-1:2011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altLang="bg-BG" sz="1400" b="1" dirty="0" smtClean="0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785813" y="3429000"/>
            <a:ext cx="554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600" b="1">
                <a:latin typeface="Verdana" panose="020B0604030504040204" pitchFamily="34" charset="0"/>
              </a:rPr>
              <a:t>Сертификати за управление на качеството: 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323850" y="5157788"/>
            <a:ext cx="8496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1400" b="1">
                <a:latin typeface="Verdana" panose="020B0604030504040204" pitchFamily="34" charset="0"/>
              </a:rPr>
              <a:t>Гаранция за качеството на софтуерните продукти и решения</a:t>
            </a:r>
            <a:r>
              <a:rPr lang="bg-BG" altLang="bg-BG" sz="1400">
                <a:latin typeface="Verdana" panose="020B0604030504040204" pitchFamily="34" charset="0"/>
              </a:rPr>
              <a:t> </a:t>
            </a:r>
            <a:endParaRPr lang="en-US" altLang="bg-BG" sz="140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bg-BG" altLang="bg-BG" sz="1400" b="1">
                <a:latin typeface="Verdana" panose="020B0604030504040204" pitchFamily="34" charset="0"/>
              </a:rPr>
              <a:t>Гаранция за висококачествени услуги по внедряване и консултации</a:t>
            </a:r>
          </a:p>
          <a:p>
            <a:pPr algn="ctr" eaLnBrk="1" hangingPunct="1">
              <a:spcBef>
                <a:spcPct val="50000"/>
              </a:spcBef>
            </a:pPr>
            <a:r>
              <a:rPr lang="bg-BG" altLang="bg-BG" sz="1400" b="1">
                <a:latin typeface="Verdana" panose="020B0604030504040204" pitchFamily="34" charset="0"/>
              </a:rPr>
              <a:t>Гаранция за професионална техническа поддръжка</a:t>
            </a:r>
            <a:endParaRPr lang="bg-BG" altLang="bg-BG" sz="1400">
              <a:latin typeface="Verdana" panose="020B0604030504040204" pitchFamily="34" charset="0"/>
            </a:endParaRPr>
          </a:p>
        </p:txBody>
      </p:sp>
      <p:pic>
        <p:nvPicPr>
          <p:cNvPr id="4104" name="Picture 9" descr="ISO 9001 - ISO 27001_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650" y="3968750"/>
            <a:ext cx="191452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292725" y="333375"/>
            <a:ext cx="3671888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Нашите клиенти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076825" y="1773238"/>
            <a:ext cx="24479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Русе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Велико Търново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Добрич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Силистра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Хасково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Габрово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Казанлък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Плевен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Община Поморие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bg-BG" altLang="bg-BG" sz="11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и още около 80 общини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187450" y="1773238"/>
            <a:ext cx="36004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Министерски съвет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Министерство на правосъдието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Министерство на младежта и спорта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Национален осигурителен институт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Изпълнителна агенция „Автомобилна администрация“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Държавен фонд „Земеделие“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Национална агенция по приходите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Национална здравноосигурителна каса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bg-BG" altLang="bg-BG" sz="11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100">
                <a:latin typeface="Verdana" panose="020B0604030504040204" pitchFamily="34" charset="0"/>
              </a:rPr>
              <a:t>и още много държавна администрация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47813" y="2708275"/>
            <a:ext cx="6265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bg-BG" sz="2400" b="1" dirty="0">
              <a:solidFill>
                <a:srgbClr val="CC000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bg-BG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Благодаря!!!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bg-BG" sz="3200" b="1" dirty="0">
              <a:latin typeface="Verdana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bg-BG" sz="2000" b="1" dirty="0">
              <a:latin typeface="Verdana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bg-BG" sz="2400" b="1" dirty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547813" y="2349500"/>
            <a:ext cx="62658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bg-BG" sz="2400" b="1" dirty="0">
              <a:solidFill>
                <a:srgbClr val="CC000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bg-BG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ДАВИД Холдинг АД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bg-BG" sz="3200" b="1" dirty="0">
              <a:latin typeface="Verdana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dirty="0">
                <a:latin typeface="Verdana" pitchFamily="34" charset="0"/>
              </a:rPr>
              <a:t>http://www.david.bg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dirty="0">
                <a:latin typeface="Verdana" pitchFamily="34" charset="0"/>
              </a:rPr>
              <a:t>http://www.archimed.bg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bg-BG" sz="1600" b="1" dirty="0">
              <a:latin typeface="Verdana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16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5435600" y="303213"/>
            <a:ext cx="349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b="1">
                <a:solidFill>
                  <a:schemeClr val="tx2"/>
                </a:solidFill>
                <a:latin typeface="Verdana" panose="020B0604030504040204" pitchFamily="34" charset="0"/>
              </a:rPr>
              <a:t>еОбщина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412875"/>
            <a:ext cx="8220075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" y="1989138"/>
            <a:ext cx="305752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2913063"/>
            <a:ext cx="3851275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884488" y="303213"/>
            <a:ext cx="56880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Пълни документооборотни функции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9225" y="981075"/>
            <a:ext cx="51847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Регистрация на входящи, изходящи, вътрешни и              циркулярни преписки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Регистрация на междинни документи и отговори, следене на отговорите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Гъвкава поддръжка на кореспондентска схема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Електронно насочване на документи за разглеждане, становище, изготвяне на отговор и др.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755650" y="5949950"/>
            <a:ext cx="4087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Досадните хартиени документи остават в миналото !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88" y="2479675"/>
            <a:ext cx="2444750" cy="385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268413"/>
            <a:ext cx="3219450" cy="365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3213100"/>
            <a:ext cx="3389313" cy="110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19288" y="292100"/>
            <a:ext cx="6842125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Високо продуктивна оперативна работа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219700" y="1030288"/>
            <a:ext cx="3457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Ускоряване и улесняване регистрацията на документи чрез създаване на модели на най-често регистрираните видове документи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Възможност за задаване примерни текстове за бързо попълване на текстовите полета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Шаблони на документи с възможности за обмен на данни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4213" y="5949950"/>
            <a:ext cx="2236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Бърза и ефективна работа !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852738"/>
            <a:ext cx="3408362" cy="337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1076325"/>
            <a:ext cx="2460625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51050" y="333375"/>
            <a:ext cx="63722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Управление и автоматизация на процесите</a:t>
            </a:r>
            <a:r>
              <a:rPr lang="bg-BG" altLang="bg-BG" sz="1800" b="1" smtClean="0"/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500563" y="981075"/>
            <a:ext cx="43195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Поставяне на безсрочни задачи и задачи с            краен срок – дата и час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Технологични карти с предварително дефиниране движението на документния поток по една услуга.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Изпращане на задача по </a:t>
            </a:r>
            <a:r>
              <a:rPr lang="en-US" altLang="bg-BG" sz="1000">
                <a:latin typeface="Verdana" panose="020B0604030504040204" pitchFamily="34" charset="0"/>
              </a:rPr>
              <a:t>E-mail</a:t>
            </a:r>
            <a:r>
              <a:rPr lang="bg-BG" altLang="bg-BG" sz="1000">
                <a:latin typeface="Verdana" panose="020B0604030504040204" pitchFamily="34" charset="0"/>
              </a:rPr>
              <a:t> към изпълнител</a:t>
            </a:r>
            <a:endParaRPr lang="en-US" altLang="bg-BG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Отчет по изпълнението на задача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Следене на сроковете за отчет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Детайлна информация за поставените задачи и отчетите по тяхното изпълнение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bg-BG" altLang="bg-BG" sz="1000">
              <a:latin typeface="Verdana" panose="020B0604030504040204" pitchFamily="34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250825" y="5229225"/>
            <a:ext cx="3744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Ръководителите притежават мощен инструмент за управление и контрол !</a:t>
            </a:r>
          </a:p>
          <a:p>
            <a:pPr algn="ctr" eaLnBrk="1" hangingPunct="1"/>
            <a:endParaRPr lang="bg-BG" altLang="bg-BG" sz="400" b="1">
              <a:solidFill>
                <a:srgbClr val="00CC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Всички служители знаят задачите си и ги изпълняват в срок !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25" y="3146425"/>
            <a:ext cx="3903663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348038" y="292100"/>
            <a:ext cx="506095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Бързо и лесно намиране на данни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797550" y="1341438"/>
            <a:ext cx="30257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bg-BG" altLang="bg-BG" sz="1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Търсене по всички полета от РКК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Търсене по статус на поставена задача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Търсене по кореспондент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Търсене по насочване и период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Търсене по очакване на документ</a:t>
            </a:r>
            <a:endParaRPr lang="en-US" altLang="bg-BG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bg-BG" sz="1000">
                <a:latin typeface="Verdana" panose="020B0604030504040204" pitchFamily="34" charset="0"/>
              </a:rPr>
              <a:t>… </a:t>
            </a:r>
            <a:r>
              <a:rPr lang="bg-BG" altLang="bg-BG" sz="1000">
                <a:latin typeface="Verdana" panose="020B0604030504040204" pitchFamily="34" charset="0"/>
              </a:rPr>
              <a:t>и още много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755650" y="5949950"/>
            <a:ext cx="4056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Търсения документ се открива за няколко секунди !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1279525"/>
            <a:ext cx="4102100" cy="32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3644900"/>
            <a:ext cx="2825750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 sz="quarter"/>
          </p:nvPr>
        </p:nvSpPr>
        <p:spPr bwMode="auto">
          <a:xfrm>
            <a:off x="1401763" y="312738"/>
            <a:ext cx="7632700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Аналитична и статистическа информация</a:t>
            </a:r>
            <a:endParaRPr lang="bg-BG" altLang="bg-BG" sz="2000" b="1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476375" y="1268413"/>
            <a:ext cx="3959225" cy="28606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851275" y="3644900"/>
            <a:ext cx="4038600" cy="1079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4787900" y="4292600"/>
            <a:ext cx="4038600" cy="1722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724525" y="981075"/>
            <a:ext cx="31686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bg-BG" altLang="bg-BG" sz="8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Текущо състояние по документи и задачи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Деловоден дневник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Справка за застрашени и просрочени задачи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Справка за предстоящи за изпълнение задачи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Справка за задачите към служител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Статистика по документи, регистри, звена и действия</a:t>
            </a:r>
            <a:endParaRPr lang="en-US" altLang="bg-BG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bg-BG" altLang="bg-BG" sz="1000">
                <a:latin typeface="Verdana" panose="020B0604030504040204" pitchFamily="34" charset="0"/>
              </a:rPr>
              <a:t>Допълнителен набор от 15 справки</a:t>
            </a:r>
          </a:p>
          <a:p>
            <a:pPr eaLnBrk="1" hangingPunct="1">
              <a:spcBef>
                <a:spcPct val="50000"/>
              </a:spcBef>
            </a:pPr>
            <a:endParaRPr lang="bg-BG" altLang="bg-BG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bg-BG" altLang="bg-BG" sz="1200">
              <a:latin typeface="Verdana" panose="020B0604030504040204" pitchFamily="34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11188" y="5949950"/>
            <a:ext cx="3671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Мониторинг в реално време на протичащите събития и процеси!</a:t>
            </a:r>
          </a:p>
          <a:p>
            <a:pPr eaLnBrk="1" hangingPunct="1"/>
            <a:endParaRPr lang="bg-BG" altLang="bg-BG" sz="1000">
              <a:solidFill>
                <a:srgbClr val="00CC00"/>
              </a:solidFill>
              <a:latin typeface="Verdana" panose="020B0604030504040204" pitchFamily="34" charset="0"/>
            </a:endParaRPr>
          </a:p>
        </p:txBody>
      </p:sp>
      <p:pic>
        <p:nvPicPr>
          <p:cNvPr id="19464" name="Picture 9" descr="Base_Window_Sastoia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357563"/>
            <a:ext cx="3019425" cy="2187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28750"/>
            <a:ext cx="3929063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932363" y="284163"/>
            <a:ext cx="3284537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1800" b="1" smtClean="0">
                <a:latin typeface="Verdana" panose="020B0604030504040204" pitchFamily="34" charset="0"/>
              </a:rPr>
              <a:t>Обмен на информация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664075" y="1268413"/>
            <a:ext cx="4103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bg-BG" altLang="bg-BG" sz="1000" b="1">
                <a:latin typeface="Verdana" panose="020B0604030504040204" pitchFamily="34" charset="0"/>
              </a:rPr>
              <a:t>Обмен на документи чрез Електронна поща</a:t>
            </a:r>
          </a:p>
          <a:p>
            <a:pPr lvl="1" eaLnBrk="1" hangingPunct="1">
              <a:buFontTx/>
              <a:buChar char="•"/>
            </a:pPr>
            <a:endParaRPr lang="bg-BG" altLang="bg-BG" sz="1000" b="1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bg-BG" altLang="bg-BG" sz="1000" b="1">
                <a:latin typeface="Verdana" panose="020B0604030504040204" pitchFamily="34" charset="0"/>
              </a:rPr>
              <a:t>Обмен на документи чрез ЕСОЕД</a:t>
            </a:r>
          </a:p>
          <a:p>
            <a:pPr lvl="1" eaLnBrk="1" hangingPunct="1">
              <a:buFontTx/>
              <a:buChar char="•"/>
            </a:pPr>
            <a:endParaRPr lang="en-US" altLang="bg-BG" sz="1000" b="1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bg-BG" altLang="bg-BG" sz="1000" b="1">
                <a:latin typeface="Verdana" panose="020B0604030504040204" pitchFamily="34" charset="0"/>
              </a:rPr>
              <a:t>Обмен на документи чрез алтернативна електронна среда</a:t>
            </a:r>
            <a:endParaRPr lang="en-US" altLang="bg-BG" sz="1000" b="1">
              <a:latin typeface="Verdana" panose="020B060403050404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55650" y="5805488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1000" b="1">
                <a:solidFill>
                  <a:srgbClr val="00CC00"/>
                </a:solidFill>
                <a:latin typeface="Verdana" panose="020B0604030504040204" pitchFamily="34" charset="0"/>
              </a:rPr>
              <a:t>Отдалечените звена и партньорите са по-близо !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5795963" y="0"/>
            <a:ext cx="297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Archimed </a:t>
            </a:r>
            <a:r>
              <a:rPr lang="bg-BG" altLang="bg-BG" sz="900" b="1">
                <a:solidFill>
                  <a:schemeClr val="tx2"/>
                </a:solidFill>
                <a:latin typeface="Verdana" panose="020B0604030504040204" pitchFamily="34" charset="0"/>
              </a:rPr>
              <a:t>еОбщина - Документооборот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593975"/>
            <a:ext cx="4859338" cy="321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1227</Words>
  <Application>Microsoft Office PowerPoint</Application>
  <PresentationFormat>On-screen Show (4:3)</PresentationFormat>
  <Paragraphs>208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Verdana</vt:lpstr>
      <vt:lpstr>Times New Roman</vt:lpstr>
      <vt:lpstr>Default Design</vt:lpstr>
      <vt:lpstr>PowerPoint Presentation</vt:lpstr>
      <vt:lpstr>PowerPoint Presentation</vt:lpstr>
      <vt:lpstr>PowerPoint Presentation</vt:lpstr>
      <vt:lpstr>Пълни документооборотни функции</vt:lpstr>
      <vt:lpstr>Високо продуктивна оперативна работа</vt:lpstr>
      <vt:lpstr>Управление и автоматизация на процесите </vt:lpstr>
      <vt:lpstr>Бързо и лесно намиране на данни</vt:lpstr>
      <vt:lpstr>Аналитична и статистическа информация</vt:lpstr>
      <vt:lpstr>Обмен на информация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Основни предимства и ползи</vt:lpstr>
      <vt:lpstr>Първокласна техническа поддръжка</vt:lpstr>
      <vt:lpstr>Нашите клиенти</vt:lpstr>
      <vt:lpstr>PowerPoint Presentation</vt:lpstr>
      <vt:lpstr>PowerPoint Presentation</vt:lpstr>
    </vt:vector>
  </TitlesOfParts>
  <Company>DAVID Holding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Stanimir Jovchev</dc:creator>
  <cp:lastModifiedBy>Marian Jekov</cp:lastModifiedBy>
  <cp:revision>176</cp:revision>
  <dcterms:created xsi:type="dcterms:W3CDTF">2003-11-17T12:39:03Z</dcterms:created>
  <dcterms:modified xsi:type="dcterms:W3CDTF">2016-12-09T10:52:09Z</dcterms:modified>
</cp:coreProperties>
</file>