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91.jpg" ContentType="image/jpeg"/>
  <Override PartName="/ppt/notesSlides/notesSlide1.xml" ContentType="application/vnd.openxmlformats-officedocument.presentationml.notesSlide+xml"/>
  <Override PartName="/ppt/media/image124.jpg" ContentType="image/jpeg"/>
  <Override PartName="/ppt/media/image12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6"/>
  </p:notesMasterIdLst>
  <p:sldIdLst>
    <p:sldId id="314" r:id="rId2"/>
    <p:sldId id="572" r:id="rId3"/>
    <p:sldId id="576" r:id="rId4"/>
    <p:sldId id="577" r:id="rId5"/>
    <p:sldId id="513" r:id="rId6"/>
    <p:sldId id="551" r:id="rId7"/>
    <p:sldId id="540" r:id="rId8"/>
    <p:sldId id="547" r:id="rId9"/>
    <p:sldId id="578" r:id="rId10"/>
    <p:sldId id="579" r:id="rId11"/>
    <p:sldId id="580" r:id="rId12"/>
    <p:sldId id="549" r:id="rId13"/>
    <p:sldId id="544" r:id="rId14"/>
    <p:sldId id="553" r:id="rId15"/>
    <p:sldId id="552" r:id="rId16"/>
    <p:sldId id="586" r:id="rId17"/>
    <p:sldId id="548" r:id="rId18"/>
    <p:sldId id="546" r:id="rId19"/>
    <p:sldId id="543" r:id="rId20"/>
    <p:sldId id="534" r:id="rId21"/>
    <p:sldId id="542" r:id="rId22"/>
    <p:sldId id="587" r:id="rId23"/>
    <p:sldId id="535" r:id="rId24"/>
    <p:sldId id="519" r:id="rId25"/>
    <p:sldId id="520" r:id="rId26"/>
    <p:sldId id="521" r:id="rId27"/>
    <p:sldId id="522" r:id="rId28"/>
    <p:sldId id="523" r:id="rId29"/>
    <p:sldId id="555" r:id="rId30"/>
    <p:sldId id="556" r:id="rId31"/>
    <p:sldId id="554" r:id="rId32"/>
    <p:sldId id="524" r:id="rId33"/>
    <p:sldId id="530" r:id="rId34"/>
    <p:sldId id="531" r:id="rId35"/>
    <p:sldId id="532" r:id="rId36"/>
    <p:sldId id="533" r:id="rId37"/>
    <p:sldId id="536" r:id="rId38"/>
    <p:sldId id="537" r:id="rId39"/>
    <p:sldId id="538" r:id="rId40"/>
    <p:sldId id="539" r:id="rId41"/>
    <p:sldId id="525" r:id="rId42"/>
    <p:sldId id="529" r:id="rId43"/>
    <p:sldId id="560" r:id="rId44"/>
    <p:sldId id="561" r:id="rId45"/>
    <p:sldId id="562" r:id="rId46"/>
    <p:sldId id="565" r:id="rId47"/>
    <p:sldId id="567" r:id="rId48"/>
    <p:sldId id="566" r:id="rId49"/>
    <p:sldId id="568" r:id="rId50"/>
    <p:sldId id="573" r:id="rId51"/>
    <p:sldId id="574" r:id="rId52"/>
    <p:sldId id="585" r:id="rId53"/>
    <p:sldId id="527" r:id="rId54"/>
    <p:sldId id="581" r:id="rId55"/>
    <p:sldId id="582" r:id="rId56"/>
    <p:sldId id="564" r:id="rId57"/>
    <p:sldId id="583" r:id="rId58"/>
    <p:sldId id="563" r:id="rId59"/>
    <p:sldId id="528" r:id="rId60"/>
    <p:sldId id="558" r:id="rId61"/>
    <p:sldId id="557" r:id="rId62"/>
    <p:sldId id="559" r:id="rId63"/>
    <p:sldId id="550" r:id="rId64"/>
    <p:sldId id="423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5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69" d="100"/>
          <a:sy n="69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7BC09-C31B-4160-95AD-CE3C267794B9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B8611B-61F1-47EA-8323-FC9B618B64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82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611B-61F1-47EA-8323-FC9B618B640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72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9420-49F5-4E35-B679-C09FAC917C4B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3A03-7E9E-4FE0-816D-8208C75CF03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9420-49F5-4E35-B679-C09FAC917C4B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3A03-7E9E-4FE0-816D-8208C75CF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9420-49F5-4E35-B679-C09FAC917C4B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3A03-7E9E-4FE0-816D-8208C75CF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9420-49F5-4E35-B679-C09FAC917C4B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3A03-7E9E-4FE0-816D-8208C75CF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9420-49F5-4E35-B679-C09FAC917C4B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3A03-7E9E-4FE0-816D-8208C75CF0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9420-49F5-4E35-B679-C09FAC917C4B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3A03-7E9E-4FE0-816D-8208C75CF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9420-49F5-4E35-B679-C09FAC917C4B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3A03-7E9E-4FE0-816D-8208C75CF03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9420-49F5-4E35-B679-C09FAC917C4B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3A03-7E9E-4FE0-816D-8208C75CF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9420-49F5-4E35-B679-C09FAC917C4B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3A03-7E9E-4FE0-816D-8208C75CF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9420-49F5-4E35-B679-C09FAC917C4B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3A03-7E9E-4FE0-816D-8208C75CF03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19420-49F5-4E35-B679-C09FAC917C4B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F3A03-7E9E-4FE0-816D-8208C75CF03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20519420-49F5-4E35-B679-C09FAC917C4B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FFF3A03-7E9E-4FE0-816D-8208C75CF03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0" name="Picture 12" descr="C:\Users\c7d8k-4y3j3-d8rqx-gj\Desktop\h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53" y="5911884"/>
            <a:ext cx="1223024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988840"/>
            <a:ext cx="6263639" cy="419199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8914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33056"/>
            <a:ext cx="2270243" cy="2215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IS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92696"/>
            <a:ext cx="2675697" cy="1347759"/>
          </a:xfrm>
          <a:prstGeom prst="rect">
            <a:avLst/>
          </a:prstGeom>
        </p:spPr>
      </p:pic>
      <p:pic>
        <p:nvPicPr>
          <p:cNvPr id="17" name="Picture 16" descr="ects_label_2013-2016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7" y="2155957"/>
            <a:ext cx="1204930" cy="1705091"/>
          </a:xfrm>
          <a:prstGeom prst="rect">
            <a:avLst/>
          </a:prstGeom>
        </p:spPr>
      </p:pic>
      <p:pic>
        <p:nvPicPr>
          <p:cNvPr id="18" name="Picture 17" descr="ds_label_2013_201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59" y="4017145"/>
            <a:ext cx="1212718" cy="17161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39752" y="6309320"/>
            <a:ext cx="2324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www.vfu.bg/cs</a:t>
            </a:r>
            <a:endParaRPr lang="en-US" sz="2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50238"/>
            <a:ext cx="3572014" cy="168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40426" y="1355633"/>
            <a:ext cx="1471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www.vfu.bg</a:t>
            </a:r>
            <a:endParaRPr lang="bg-BG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3968" y="6175114"/>
            <a:ext cx="1224136" cy="6828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73958" y="6373715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cs.vfu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2062" y="6175114"/>
            <a:ext cx="1224136" cy="6828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802052" y="6373715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economics.vfu.bg</a:t>
            </a:r>
            <a:endParaRPr lang="en-US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11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228184" y="5589240"/>
            <a:ext cx="2272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16.12.2016 г.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3074" y="2276872"/>
            <a:ext cx="587609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>
                <a:latin typeface="Arial" panose="020B0604020202020204" pitchFamily="34" charset="0"/>
                <a:cs typeface="Arial" panose="020B0604020202020204" pitchFamily="34" charset="0"/>
              </a:rPr>
              <a:t>Работна </a:t>
            </a:r>
            <a:r>
              <a:rPr lang="bg-BG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среща:</a:t>
            </a:r>
            <a:endParaRPr lang="bg-BG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bg-BG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Зам. кмет на Община Варна</a:t>
            </a:r>
          </a:p>
          <a:p>
            <a:pPr marL="285750" indent="-285750">
              <a:buFontTx/>
              <a:buChar char="-"/>
            </a:pPr>
            <a:r>
              <a:rPr lang="bg-BG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ИКТ Клъстер Варна</a:t>
            </a:r>
          </a:p>
          <a:p>
            <a:pPr marL="285750" indent="-285750">
              <a:buFontTx/>
              <a:buChar char="-"/>
            </a:pPr>
            <a:r>
              <a:rPr lang="bg-BG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ИТ фирми</a:t>
            </a:r>
            <a:endParaRPr lang="bg-BG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2570" y="957409"/>
            <a:ext cx="2581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222222"/>
                </a:solidFill>
                <a:latin typeface="arial" panose="020B0604020202020204" pitchFamily="34" charset="0"/>
              </a:rPr>
              <a:t>ESG </a:t>
            </a:r>
            <a:r>
              <a:rPr lang="en-US" sz="2800" dirty="0" err="1">
                <a:solidFill>
                  <a:srgbClr val="222222"/>
                </a:solidFill>
                <a:latin typeface="arial" panose="020B0604020202020204" pitchFamily="34" charset="0"/>
              </a:rPr>
              <a:t>Klänhardt</a:t>
            </a:r>
            <a:endParaRPr lang="bg-BG" sz="2800" dirty="0"/>
          </a:p>
        </p:txBody>
      </p:sp>
      <p:pic>
        <p:nvPicPr>
          <p:cNvPr id="39940" name="Picture 4" descr="ESG Log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1" y="692696"/>
            <a:ext cx="1489401" cy="11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1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322849"/>
            <a:ext cx="6781800" cy="1600200"/>
          </a:xfrm>
        </p:spPr>
        <p:txBody>
          <a:bodyPr>
            <a:normAutofit/>
          </a:bodyPr>
          <a:lstStyle/>
          <a:p>
            <a:r>
              <a:rPr lang="bg-BG" sz="4400" dirty="0" smtClean="0"/>
              <a:t>ИКТ Клъстер Варна - 2016</a:t>
            </a:r>
            <a:endParaRPr lang="bg-BG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1" y="908720"/>
            <a:ext cx="8568952" cy="4896544"/>
          </a:xfrm>
        </p:spPr>
        <p:txBody>
          <a:bodyPr>
            <a:noAutofit/>
          </a:bodyPr>
          <a:lstStyle/>
          <a:p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Позициониране на ИТ бизнеса в региона</a:t>
            </a:r>
          </a:p>
          <a:p>
            <a:pPr lvl="1"/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региона</a:t>
            </a:r>
          </a:p>
          <a:p>
            <a:pPr lvl="1"/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страната</a:t>
            </a:r>
          </a:p>
          <a:p>
            <a:pPr lvl="1"/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звън страната</a:t>
            </a:r>
          </a:p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Консултантска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помощ</a:t>
            </a:r>
          </a:p>
          <a:p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Експертна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 помощ</a:t>
            </a:r>
          </a:p>
          <a:p>
            <a:pPr marL="0" indent="0">
              <a:buNone/>
            </a:pPr>
            <a:endParaRPr lang="bg-B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Обсъждане на създаването на консултативен съвет </a:t>
            </a:r>
            <a:b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Smart City (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ДАННИТЕ като ВАЛУТА)</a:t>
            </a:r>
          </a:p>
          <a:p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Взаимно представяне на бизнесите във Варна</a:t>
            </a:r>
          </a:p>
          <a:p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Съвместна работа на активните общности и хора в региона</a:t>
            </a:r>
            <a:endParaRPr lang="bg-B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75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373216"/>
            <a:ext cx="8382000" cy="16002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НОВИ възможности</a:t>
            </a:r>
            <a:br>
              <a:rPr lang="bg-BG" dirty="0" smtClean="0"/>
            </a:br>
            <a:r>
              <a:rPr lang="bg-BG" dirty="0" smtClean="0"/>
              <a:t>         </a:t>
            </a:r>
            <a:r>
              <a:rPr lang="en-US" dirty="0" smtClean="0"/>
              <a:t>	            </a:t>
            </a:r>
            <a:r>
              <a:rPr lang="bg-BG" dirty="0" smtClean="0">
                <a:solidFill>
                  <a:schemeClr val="accent1"/>
                </a:solidFill>
              </a:rPr>
              <a:t>НОВИ опасности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bg-BG" dirty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476672"/>
            <a:ext cx="712879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8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29869" y="3233819"/>
            <a:ext cx="47547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ПЛАТФОРМИТЕ</a:t>
            </a:r>
          </a:p>
          <a:p>
            <a:endParaRPr lang="bg-BG" sz="4400" b="1" dirty="0"/>
          </a:p>
        </p:txBody>
      </p:sp>
      <p:sp>
        <p:nvSpPr>
          <p:cNvPr id="5" name="Rectangle 4"/>
          <p:cNvSpPr/>
          <p:nvPr/>
        </p:nvSpPr>
        <p:spPr>
          <a:xfrm>
            <a:off x="1438867" y="3957094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БИЗНЕС 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</a:p>
          <a:p>
            <a:pPr algn="ctr"/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ИНСТРУМЕНТ ЗА ДИГИТАЛНА ТРАНСФОРМАЦИЯ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1" y="618289"/>
            <a:ext cx="1785937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44" y="4950196"/>
            <a:ext cx="2069762" cy="194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618289"/>
            <a:ext cx="1135645" cy="11356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297" y="1477452"/>
            <a:ext cx="1307813" cy="1307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023184"/>
            <a:ext cx="4551217" cy="53097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38867" y="6127819"/>
            <a:ext cx="643156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smartfuture.vfu.bg</a:t>
            </a:r>
            <a:endParaRPr lang="bg-BG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87" y="4701154"/>
            <a:ext cx="4752528" cy="8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562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ity Brandi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AFFF8"/>
              </a:clrFrom>
              <a:clrTo>
                <a:srgbClr val="FAFF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44208" y="2492896"/>
            <a:ext cx="230287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age result for &quot;las vegas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6" y="1835340"/>
            <a:ext cx="410445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28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222273"/>
            <a:ext cx="9036496" cy="1600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</a:t>
            </a:r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Branding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брандинг (имидж) на населеното място</a:t>
            </a:r>
            <a:endParaRPr lang="bg-BG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3"/>
            <a:ext cx="7992888" cy="409752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Национален брандинг</a:t>
            </a:r>
          </a:p>
          <a:p>
            <a:pPr>
              <a:lnSpc>
                <a:spcPct val="150000"/>
              </a:lnSpc>
            </a:pPr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Регионален брандинг</a:t>
            </a:r>
          </a:p>
          <a:p>
            <a:pPr>
              <a:lnSpc>
                <a:spcPct val="150000"/>
              </a:lnSpc>
            </a:pPr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Брандинг на населеното място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Процес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 комуникация </a:t>
            </a:r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имиджа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на целеви пазар.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0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222273"/>
            <a:ext cx="9036496" cy="1600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 </a:t>
            </a:r>
            <a:r>
              <a:rPr lang="en-US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Branding</a:t>
            </a:r>
            <a: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брандинг (имидж) на населеното място</a:t>
            </a:r>
            <a:endParaRPr lang="bg-BG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424936" cy="3886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bg-BG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отличимост/уникалност</a:t>
            </a:r>
          </a:p>
          <a:p>
            <a:pPr>
              <a:lnSpc>
                <a:spcPct val="150000"/>
              </a:lnSpc>
            </a:pPr>
            <a:r>
              <a:rPr lang="bg-BG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автентичност – значима за хората</a:t>
            </a:r>
          </a:p>
          <a:p>
            <a:pPr>
              <a:lnSpc>
                <a:spcPct val="150000"/>
              </a:lnSpc>
            </a:pPr>
            <a:r>
              <a:rPr lang="bg-BG" sz="2800" b="1" dirty="0"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bg-BG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апомнящо се (емоция)</a:t>
            </a:r>
          </a:p>
          <a:p>
            <a:pPr>
              <a:lnSpc>
                <a:spcPct val="150000"/>
              </a:lnSpc>
            </a:pPr>
            <a:r>
              <a:rPr lang="bg-BG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 съвместен продукт </a:t>
            </a:r>
            <a:br>
              <a:rPr lang="bg-BG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2000" dirty="0">
                <a:latin typeface="Arial" panose="020B0604020202020204" pitchFamily="34" charset="0"/>
                <a:cs typeface="Arial" panose="020B0604020202020204" pitchFamily="34" charset="0"/>
              </a:rPr>
              <a:t>на бизнеса/администрацията....</a:t>
            </a:r>
          </a:p>
          <a:p>
            <a:pPr>
              <a:lnSpc>
                <a:spcPct val="150000"/>
              </a:lnSpc>
            </a:pPr>
            <a:r>
              <a:rPr lang="bg-BG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създава се чрез</a:t>
            </a:r>
            <a:br>
              <a:rPr lang="bg-BG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политики, иновации, събития, структури, инвестиции и действия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12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698432" cy="1600200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ИНСТРУМЕНТИ</a:t>
            </a:r>
            <a:r>
              <a:rPr lang="bg-B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bg-B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онлайн позициониране </a:t>
            </a:r>
            <a:endParaRPr lang="bg-BG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01430" y="6279703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10.12.</a:t>
            </a:r>
            <a:r>
              <a:rPr lang="bg-BG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bg-BG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6218148"/>
            <a:ext cx="218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www.vfu.bg</a:t>
            </a:r>
            <a:endParaRPr lang="bg-BG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facebook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737" y="855954"/>
            <a:ext cx="2848595" cy="8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hoganchua.hudbhi7gzmvkzpctzr6hwgk2lbnfnkerebgcjs6k8yq.netdna-cdn.com/wp-content/uploads/2016/05/Instagram2016_col-128px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3249" y="2693790"/>
            <a:ext cx="757808" cy="75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114042" y="3421062"/>
            <a:ext cx="165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endParaRPr lang="bg-BG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Image result for web sit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2256" y="663800"/>
            <a:ext cx="4361986" cy="23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403" y="2049828"/>
            <a:ext cx="1127180" cy="11271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985943" y="3036141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LinkedIn</a:t>
            </a:r>
            <a:endParaRPr lang="bg-BG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931963"/>
            <a:ext cx="1513334" cy="630556"/>
          </a:xfrm>
          <a:prstGeom prst="rect">
            <a:avLst/>
          </a:prstGeom>
        </p:spPr>
      </p:pic>
      <p:pic>
        <p:nvPicPr>
          <p:cNvPr id="2058" name="Picture 10" descr="Flickr logo badge, on whi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62589"/>
            <a:ext cx="1430236" cy="6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5519" y="3472024"/>
            <a:ext cx="1010813" cy="12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2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geo taggi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" y="5157192"/>
            <a:ext cx="2033297" cy="159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2" y="548680"/>
            <a:ext cx="7382208" cy="439248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99592" y="3212976"/>
            <a:ext cx="2448272" cy="648072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Rounded Rectangle 6"/>
          <p:cNvSpPr/>
          <p:nvPr/>
        </p:nvSpPr>
        <p:spPr>
          <a:xfrm>
            <a:off x="3779912" y="2070242"/>
            <a:ext cx="4501888" cy="2510885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6" name="TextBox 5"/>
          <p:cNvSpPr txBox="1"/>
          <p:nvPr/>
        </p:nvSpPr>
        <p:spPr>
          <a:xfrm>
            <a:off x="2308436" y="5445224"/>
            <a:ext cx="5148141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44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ПРОМОТИРАНЕ </a:t>
            </a:r>
          </a:p>
          <a:p>
            <a:pPr>
              <a:spcBef>
                <a:spcPts val="600"/>
              </a:spcBef>
            </a:pPr>
            <a:r>
              <a:rPr lang="bg-BG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ЛОКАЛИЗАЦИЯТА</a:t>
            </a:r>
            <a:endParaRPr lang="bg-BG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500062"/>
            <a:ext cx="8715375" cy="58578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024" y="5356475"/>
            <a:ext cx="8784976" cy="1600200"/>
          </a:xfrm>
        </p:spPr>
        <p:txBody>
          <a:bodyPr>
            <a:normAutofit fontScale="90000"/>
          </a:bodyPr>
          <a:lstStyle/>
          <a:p>
            <a:r>
              <a:rPr lang="en-US" dirty="0"/>
              <a:t>http://urbact.eu/interactive-map</a:t>
            </a:r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852212"/>
            <a:ext cx="379095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676524"/>
            <a:ext cx="3686175" cy="1504950"/>
          </a:xfrm>
          <a:prstGeom prst="rect">
            <a:avLst/>
          </a:prstGeom>
        </p:spPr>
      </p:pic>
      <p:pic>
        <p:nvPicPr>
          <p:cNvPr id="10242" name="Picture 2" descr="http://urbact.eu/sites/default/files/styles/network_map/public/logo/logocopie.png?itok=jp7G1m9J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37112"/>
            <a:ext cx="96202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69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7194" y="2740808"/>
            <a:ext cx="4295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доц. д-р Галина Момчева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bg-BG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3568" y="999406"/>
            <a:ext cx="7698432" cy="1600200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ИНСТРУМЕНТИ</a:t>
            </a:r>
            <a:r>
              <a:rPr lang="bg-B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bg-B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онлайн позициониране</a:t>
            </a:r>
            <a: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lang="en-US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bg-BG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 общини и бизнеси </a:t>
            </a:r>
            <a:endParaRPr lang="bg-BG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510875"/>
            <a:ext cx="3066341" cy="6690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8" y="3531319"/>
            <a:ext cx="3052357" cy="14401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9186" y="6232039"/>
            <a:ext cx="68495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Председател на 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клъстер „ИКТ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Клъстер Варна“</a:t>
            </a:r>
            <a:endParaRPr lang="bg-B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186" y="4791879"/>
            <a:ext cx="875019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Ръководител катедра „Информатика и икономика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ФМИА</a:t>
            </a:r>
            <a:endParaRPr lang="bg-BG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95878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5710054" y="-143474"/>
            <a:ext cx="1788831" cy="3776908"/>
          </a:xfrm>
          <a:prstGeom prst="rect">
            <a:avLst/>
          </a:prstGeom>
        </p:spPr>
      </p:pic>
      <p:pic>
        <p:nvPicPr>
          <p:cNvPr id="18434" name="Picture 2" descr="Image result for Data Driven Journali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2" y="969724"/>
            <a:ext cx="3816424" cy="267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6281462"/>
            <a:ext cx="5828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НАШИЯТ ПРЕДИШЕН ОПИТ</a:t>
            </a:r>
            <a:endParaRPr lang="bg-BG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4328" y="3789040"/>
            <a:ext cx="3792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Обучение на журналисти</a:t>
            </a:r>
            <a:endParaRPr lang="bg-B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7192" y="5149481"/>
            <a:ext cx="3754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Обучение на 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мениджъри</a:t>
            </a:r>
          </a:p>
          <a:p>
            <a:pPr algn="ctr"/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в хотели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832183"/>
            <a:ext cx="3776907" cy="21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7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 descr="Image result for mobile app touri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7001">
            <a:off x="7471050" y="2761227"/>
            <a:ext cx="608015" cy="129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4" y="295078"/>
            <a:ext cx="1975064" cy="2823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1778" y="476672"/>
            <a:ext cx="6830063" cy="16051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5411450"/>
            <a:ext cx="74168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222222"/>
                </a:solidFill>
                <a:latin typeface="arial" panose="020B0604020202020204" pitchFamily="34" charset="0"/>
              </a:rPr>
              <a:t>"Интерактивни градове" </a:t>
            </a:r>
            <a:r>
              <a:rPr lang="ru-RU" sz="4400" dirty="0" smtClean="0">
                <a:solidFill>
                  <a:srgbClr val="222222"/>
                </a:solidFill>
                <a:latin typeface="arial" panose="020B0604020202020204" pitchFamily="34" charset="0"/>
              </a:rPr>
              <a:t>програма</a:t>
            </a:r>
            <a:r>
              <a:rPr lang="ru-RU" sz="4400" dirty="0">
                <a:solidFill>
                  <a:srgbClr val="222222"/>
                </a:solidFill>
                <a:latin typeface="arial" panose="020B0604020202020204" pitchFamily="34" charset="0"/>
              </a:rPr>
              <a:t> URBACT III</a:t>
            </a:r>
            <a:endParaRPr lang="bg-BG" sz="4400" dirty="0"/>
          </a:p>
        </p:txBody>
      </p:sp>
      <p:pic>
        <p:nvPicPr>
          <p:cNvPr id="17410" name="Picture 2" descr="Image result for learni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415" y="2970538"/>
            <a:ext cx="2586744" cy="181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47331" y="4740098"/>
            <a:ext cx="17429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</a:t>
            </a:r>
            <a:endParaRPr lang="bg-BG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3907" y="4740098"/>
            <a:ext cx="2122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проучвания</a:t>
            </a:r>
            <a:endParaRPr lang="bg-BG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18182" y="4740098"/>
            <a:ext cx="1478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хекатон</a:t>
            </a:r>
            <a:endParaRPr lang="bg-BG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2" name="Picture 4" descr="Image result for survey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03" y="3164264"/>
            <a:ext cx="1903603" cy="1427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Image result for mobile app touris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1115">
            <a:off x="7855353" y="2504465"/>
            <a:ext cx="871178" cy="185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Image result for hackathon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08" y="3694481"/>
            <a:ext cx="971550" cy="97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842448" cy="16002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Хекатони / </a:t>
            </a:r>
            <a:r>
              <a:rPr lang="en-US" dirty="0" err="1" smtClean="0"/>
              <a:t>StartUp</a:t>
            </a:r>
            <a:r>
              <a:rPr lang="en-US" dirty="0" smtClean="0"/>
              <a:t> Weekend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g-B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Туризъм</a:t>
            </a:r>
          </a:p>
          <a:p>
            <a:r>
              <a:rPr lang="bg-B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Образователен туризъм</a:t>
            </a:r>
          </a:p>
          <a:p>
            <a:r>
              <a:rPr lang="bg-B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Медицински туризъм</a:t>
            </a:r>
            <a:endParaRPr lang="bg-BG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24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age result for web si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4806"/>
            <a:ext cx="8406932" cy="448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4365104"/>
            <a:ext cx="82089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възможностите да се обозначат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намеренията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условията, за да се реализират </a:t>
            </a:r>
            <a:b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намеренията и възможностите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7564" y="6309320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УЕБСАЙТ</a:t>
            </a:r>
            <a:endParaRPr lang="bg-BG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01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26612" y="341590"/>
            <a:ext cx="28487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SEO </a:t>
            </a:r>
            <a:r>
              <a:rPr lang="bg-BG" sz="3200" b="1" dirty="0">
                <a:latin typeface="Arial" panose="020B0604020202020204" pitchFamily="34" charset="0"/>
                <a:cs typeface="Arial" panose="020B0604020202020204" pitchFamily="34" charset="0"/>
              </a:rPr>
              <a:t>тестове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926365"/>
            <a:ext cx="5328592" cy="58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0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459712"/>
            <a:ext cx="64531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началните страници на уебсайтовете </a:t>
            </a:r>
          </a:p>
          <a:p>
            <a:pPr marL="285750" indent="-285750">
              <a:buFontTx/>
              <a:buChar char="-"/>
            </a:pPr>
            <a:r>
              <a:rPr lang="bg-BG" sz="24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якои критерии на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за определяне </a:t>
            </a:r>
            <a:b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на потребителско изживяване</a:t>
            </a:r>
            <a:endParaRPr lang="bg-B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99592" y="-47649"/>
            <a:ext cx="2184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SEO </a:t>
            </a:r>
            <a:r>
              <a:rPr lang="bg-BG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тестове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9475"/>
            <a:ext cx="6334498" cy="50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62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7852" y="764704"/>
            <a:ext cx="4540743" cy="1152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8224" y="2204864"/>
            <a:ext cx="2397052" cy="41044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4904"/>
            <a:ext cx="6443587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9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373216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Mobile First Design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bg-BG" dirty="0" smtClean="0">
                <a:solidFill>
                  <a:srgbClr val="C00000"/>
                </a:solidFill>
              </a:rPr>
              <a:t>тенденция</a:t>
            </a:r>
            <a:endParaRPr lang="bg-BG" dirty="0">
              <a:solidFill>
                <a:srgbClr val="C00000"/>
              </a:solidFill>
            </a:endParaRPr>
          </a:p>
        </p:txBody>
      </p:sp>
      <p:pic>
        <p:nvPicPr>
          <p:cNvPr id="2050" name="Picture 2" descr="Image result for mobile first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548680"/>
            <a:ext cx="893074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google search engin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111" y="5373216"/>
            <a:ext cx="1798823" cy="119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24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82" y="5179363"/>
            <a:ext cx="7410400" cy="1600200"/>
          </a:xfrm>
        </p:spPr>
        <p:txBody>
          <a:bodyPr>
            <a:normAutofit/>
          </a:bodyPr>
          <a:lstStyle/>
          <a:p>
            <a:r>
              <a:rPr lang="bg-BG" sz="4400" b="1" dirty="0">
                <a:latin typeface="Arial" panose="020B0604020202020204" pitchFamily="34" charset="0"/>
                <a:cs typeface="Arial" panose="020B0604020202020204" pitchFamily="34" charset="0"/>
              </a:rPr>
              <a:t>ЕЛЕКТРОННИ </a:t>
            </a:r>
            <a:r>
              <a:rPr lang="bg-BG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УСЛУГИ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 граждани / за бизнеса</a:t>
            </a:r>
            <a:endParaRPr lang="bg-BG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31120"/>
            <a:ext cx="3700046" cy="1561776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6" b="-401"/>
          <a:stretch/>
        </p:blipFill>
        <p:spPr>
          <a:xfrm>
            <a:off x="4058729" y="859112"/>
            <a:ext cx="4857819" cy="170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8712968" cy="64125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0587" y="620688"/>
            <a:ext cx="27003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https://egov.bg</a:t>
            </a:r>
            <a:endParaRPr lang="bg-BG" sz="2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70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560" y="6218148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https://ec.europa.eu/digital-single-market/en/desi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462" y="476671"/>
            <a:ext cx="8601075" cy="1872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84" y="2977905"/>
            <a:ext cx="3613907" cy="1850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60" y="4941168"/>
            <a:ext cx="12573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71673"/>
            <a:ext cx="5147123" cy="272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9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73" y="404665"/>
            <a:ext cx="8963053" cy="5261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6237312"/>
            <a:ext cx="3042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www.nap.bg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17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Municipa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6" y="188640"/>
            <a:ext cx="5024771" cy="121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2032" y="6237312"/>
            <a:ext cx="52149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bg-BG" sz="2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www.emunicipality.com</a:t>
            </a:r>
            <a:endParaRPr lang="bg-BG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549590"/>
            <a:ext cx="5565434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Amsterdam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Netherlands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Paris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France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Stockholm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Sweden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Burgas</a:t>
            </a:r>
            <a:r>
              <a:rPr lang="en-US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Bulgaria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5. London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UK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 Madrid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Spain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 Istanbul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Turkey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64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52736"/>
            <a:ext cx="9144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300" dirty="0">
                <a:solidFill>
                  <a:srgbClr val="000000"/>
                </a:solidFill>
                <a:latin typeface="Arial" panose="020B0604020202020204" pitchFamily="34" charset="0"/>
              </a:rPr>
              <a:t>АНАЛИЗ НА </a:t>
            </a:r>
            <a:endParaRPr lang="bg-BG" sz="2300" dirty="0"/>
          </a:p>
          <a:p>
            <a:pPr algn="ctr"/>
            <a:r>
              <a:rPr lang="en-US" sz="2300" dirty="0">
                <a:solidFill>
                  <a:srgbClr val="000000"/>
                </a:solidFill>
                <a:latin typeface="Arial" panose="020B0604020202020204" pitchFamily="34" charset="0"/>
              </a:rPr>
              <a:t>FACEBOOK </a:t>
            </a:r>
            <a:r>
              <a:rPr lang="bg-BG" sz="2300" dirty="0">
                <a:solidFill>
                  <a:srgbClr val="000000"/>
                </a:solidFill>
                <a:latin typeface="Arial" panose="020B0604020202020204" pitchFamily="34" charset="0"/>
              </a:rPr>
              <a:t>СТРАНИЦИТЕ НА ОБЩИНИТЕ</a:t>
            </a:r>
            <a:r>
              <a:rPr lang="bg-BG" sz="2300" dirty="0" smtClean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n-US" sz="23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en-US" sz="23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bg-BG" sz="2300" dirty="0"/>
          </a:p>
          <a:p>
            <a:r>
              <a:rPr lang="bg-BG" sz="2300" dirty="0"/>
              <a:t/>
            </a:r>
            <a:br>
              <a:rPr lang="bg-BG" sz="2300" dirty="0"/>
            </a:br>
            <a:endParaRPr lang="bg-BG" sz="2300" dirty="0"/>
          </a:p>
          <a:p>
            <a:pPr algn="ctr"/>
            <a:r>
              <a:rPr lang="bg-BG" sz="2300" dirty="0"/>
              <a:t/>
            </a:r>
            <a:br>
              <a:rPr lang="bg-BG" sz="2300" dirty="0"/>
            </a:br>
            <a:endParaRPr lang="bg-BG" sz="2300" dirty="0"/>
          </a:p>
          <a:p>
            <a:pPr algn="ctr"/>
            <a:r>
              <a:rPr lang="bg-BG" sz="230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bg-BG" sz="23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sz="23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endParaRPr lang="en-US" sz="23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bg-BG" sz="2300" dirty="0" smtClean="0">
                <a:solidFill>
                  <a:srgbClr val="000000"/>
                </a:solidFill>
                <a:latin typeface="Arial" panose="020B0604020202020204" pitchFamily="34" charset="0"/>
              </a:rPr>
              <a:t>Борово </a:t>
            </a:r>
            <a:r>
              <a:rPr lang="bg-BG" sz="2300" dirty="0">
                <a:solidFill>
                  <a:srgbClr val="000000"/>
                </a:solidFill>
                <a:latin typeface="Arial" panose="020B0604020202020204" pitchFamily="34" charset="0"/>
              </a:rPr>
              <a:t>| Братя Даскалови  |  Девин  |  Доспат  |  Златоград </a:t>
            </a:r>
            <a:r>
              <a:rPr lang="en-US" sz="23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bg-BG" sz="2300" dirty="0">
                <a:solidFill>
                  <a:srgbClr val="000000"/>
                </a:solidFill>
                <a:latin typeface="Arial" panose="020B0604020202020204" pitchFamily="34" charset="0"/>
              </a:rPr>
              <a:t>  Калояново  |  Костенец  |  Куклен  |  Лъки  |  Мадан  |  Първомай</a:t>
            </a:r>
            <a:endParaRPr lang="bg-BG" sz="2300" dirty="0"/>
          </a:p>
          <a:p>
            <a:pPr algn="ctr"/>
            <a:r>
              <a:rPr lang="bg-BG" sz="2300" dirty="0">
                <a:solidFill>
                  <a:srgbClr val="000000"/>
                </a:solidFill>
                <a:latin typeface="Arial" panose="020B0604020202020204" pitchFamily="34" charset="0"/>
              </a:rPr>
              <a:t>Садово  |  Смолян  |  Хисаря  |  Чепеларе</a:t>
            </a:r>
            <a:endParaRPr lang="bg-BG" sz="2300" dirty="0"/>
          </a:p>
          <a:p>
            <a:r>
              <a:rPr lang="bg-BG" sz="2300" dirty="0"/>
              <a:t/>
            </a:r>
            <a:br>
              <a:rPr lang="bg-BG" sz="2300" dirty="0"/>
            </a:br>
            <a:endParaRPr lang="bg-BG" sz="2300" dirty="0"/>
          </a:p>
        </p:txBody>
      </p:sp>
      <p:pic>
        <p:nvPicPr>
          <p:cNvPr id="1026" name="Picture 2" descr="facebook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636912"/>
            <a:ext cx="5010150" cy="1447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03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5" y="1350043"/>
            <a:ext cx="9004673" cy="5472608"/>
          </a:xfrm>
          <a:prstGeom prst="rect">
            <a:avLst/>
          </a:prstGeom>
        </p:spPr>
      </p:pic>
      <p:pic>
        <p:nvPicPr>
          <p:cNvPr id="5" name="Picture 2" descr="facebook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4664"/>
            <a:ext cx="3641998" cy="10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5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acebook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4664"/>
            <a:ext cx="3641998" cy="10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4" y="1457105"/>
            <a:ext cx="9006792" cy="520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8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acebook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4664"/>
            <a:ext cx="3641998" cy="10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76" y="1457105"/>
            <a:ext cx="9066462" cy="524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0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acebook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04664"/>
            <a:ext cx="3641998" cy="10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88840"/>
            <a:ext cx="8925135" cy="3168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560" y="5661248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/>
              <a:t>ИКН ?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41832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acebook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000" y="1052736"/>
            <a:ext cx="3641998" cy="1052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561" y="2276872"/>
            <a:ext cx="1666875" cy="217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569" y="6334780"/>
            <a:ext cx="8562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УПРАВЛЕНИЕ НА ПРОФИЛИ – най-лош сценарий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69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55576" y="6334780"/>
            <a:ext cx="5079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УПРАВЛЕНИЕ НА ПРОФИЛИ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Image result for people clipar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74" y="3933056"/>
            <a:ext cx="4130824" cy="189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acebook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574" y="552312"/>
            <a:ext cx="2848595" cy="82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hoganchua.hudbhi7gzmvkzpctzr6hwgk2lbnfnkerebgcjs6k8yq.netdna-cdn.com/wp-content/uploads/2016/05/Instagram2016_col-128p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85" y="3179001"/>
            <a:ext cx="757808" cy="75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7011878" y="3906273"/>
            <a:ext cx="16562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Instagram</a:t>
            </a:r>
            <a:endParaRPr lang="bg-BG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Image result for web sit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917" y="979869"/>
            <a:ext cx="4361986" cy="23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8" y="1924338"/>
            <a:ext cx="1127180" cy="11271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59008" y="2910651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LinkedIn</a:t>
            </a:r>
            <a:endParaRPr lang="bg-BG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12" y="1060202"/>
            <a:ext cx="1513334" cy="630556"/>
          </a:xfrm>
          <a:prstGeom prst="rect">
            <a:avLst/>
          </a:prstGeom>
        </p:spPr>
      </p:pic>
      <p:pic>
        <p:nvPicPr>
          <p:cNvPr id="14" name="Picture 10" descr="Flickr logo badge, on whit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968" y="2178043"/>
            <a:ext cx="1430236" cy="6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8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564904"/>
            <a:ext cx="807958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Каква е нашата роля?</a:t>
            </a:r>
            <a:endParaRPr lang="bg-BG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3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560" y="6218148"/>
            <a:ext cx="79208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ec.europa.eu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499" y="260648"/>
            <a:ext cx="8477001" cy="419071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51920" y="473459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555555"/>
                </a:solidFill>
                <a:latin typeface="Verdana" panose="020B0604030504040204" pitchFamily="34" charset="0"/>
              </a:rPr>
              <a:t>Bulgarian Internet users are among the most intensive users of </a:t>
            </a:r>
            <a:endParaRPr lang="en-US" dirty="0" smtClean="0">
              <a:solidFill>
                <a:srgbClr val="555555"/>
              </a:solidFill>
              <a:latin typeface="Verdana" panose="020B0604030504040204" pitchFamily="34" charset="0"/>
            </a:endParaRPr>
          </a:p>
          <a:p>
            <a:r>
              <a:rPr lang="en-US" b="1" dirty="0" smtClean="0">
                <a:solidFill>
                  <a:srgbClr val="555555"/>
                </a:solidFill>
                <a:latin typeface="Verdana" panose="020B0604030504040204" pitchFamily="34" charset="0"/>
              </a:rPr>
              <a:t>on-line </a:t>
            </a:r>
            <a:r>
              <a:rPr lang="en-US" b="1" dirty="0">
                <a:solidFill>
                  <a:srgbClr val="555555"/>
                </a:solidFill>
                <a:latin typeface="Verdana" panose="020B0604030504040204" pitchFamily="34" charset="0"/>
              </a:rPr>
              <a:t>video calls (1</a:t>
            </a:r>
            <a:r>
              <a:rPr lang="en-US" b="1" baseline="30000" dirty="0">
                <a:solidFill>
                  <a:srgbClr val="555555"/>
                </a:solidFill>
                <a:latin typeface="Verdana" panose="020B0604030504040204" pitchFamily="34" charset="0"/>
              </a:rPr>
              <a:t>st</a:t>
            </a:r>
            <a:r>
              <a:rPr lang="en-US" b="1" dirty="0">
                <a:solidFill>
                  <a:srgbClr val="555555"/>
                </a:solidFill>
                <a:latin typeface="Verdana" panose="020B0604030504040204" pitchFamily="34" charset="0"/>
              </a:rPr>
              <a:t> place) </a:t>
            </a:r>
            <a:r>
              <a:rPr lang="en-US" dirty="0">
                <a:solidFill>
                  <a:srgbClr val="555555"/>
                </a:solidFill>
                <a:latin typeface="Verdana" panose="020B0604030504040204" pitchFamily="34" charset="0"/>
              </a:rPr>
              <a:t>and </a:t>
            </a:r>
            <a:r>
              <a:rPr lang="en-US" b="1" dirty="0">
                <a:solidFill>
                  <a:srgbClr val="555555"/>
                </a:solidFill>
                <a:latin typeface="Verdana" panose="020B0604030504040204" pitchFamily="34" charset="0"/>
              </a:rPr>
              <a:t>social networks (6</a:t>
            </a:r>
            <a:r>
              <a:rPr lang="en-US" b="1" baseline="30000" dirty="0">
                <a:solidFill>
                  <a:srgbClr val="555555"/>
                </a:solidFill>
                <a:latin typeface="Verdana" panose="020B0604030504040204" pitchFamily="34" charset="0"/>
              </a:rPr>
              <a:t>th</a:t>
            </a:r>
            <a:r>
              <a:rPr lang="en-US" b="1" dirty="0">
                <a:solidFill>
                  <a:srgbClr val="555555"/>
                </a:solidFill>
                <a:latin typeface="Verdana" panose="020B0604030504040204" pitchFamily="34" charset="0"/>
              </a:rPr>
              <a:t> place).</a:t>
            </a:r>
            <a:endParaRPr lang="bg-BG" b="1" dirty="0"/>
          </a:p>
        </p:txBody>
      </p:sp>
    </p:spTree>
    <p:extLst>
      <p:ext uri="{BB962C8B-B14F-4D97-AF65-F5344CB8AC3E}">
        <p14:creationId xmlns:p14="http://schemas.microsoft.com/office/powerpoint/2010/main" val="21673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257800"/>
            <a:ext cx="8202488" cy="1600200"/>
          </a:xfrm>
        </p:spPr>
        <p:txBody>
          <a:bodyPr>
            <a:noAutofit/>
          </a:bodyPr>
          <a:lstStyle/>
          <a:p>
            <a:r>
              <a:rPr lang="bg-BG" sz="4000" dirty="0" smtClean="0"/>
              <a:t>1. ЕКСПЕРТНИ ПРОУЧВАНИЯ И АНАЛИЗИ</a:t>
            </a:r>
            <a:br>
              <a:rPr lang="bg-BG" sz="4000" dirty="0" smtClean="0"/>
            </a:br>
            <a:r>
              <a:rPr lang="bg-BG" sz="4000" dirty="0" smtClean="0"/>
              <a:t>2. ОБУЧЕНИЕ и МЕНТОРСТВО на ЕКИПИ</a:t>
            </a:r>
            <a:endParaRPr lang="bg-BG" sz="4000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62000" y="692696"/>
            <a:ext cx="7770440" cy="4320480"/>
          </a:xfrm>
        </p:spPr>
        <p:txBody>
          <a:bodyPr>
            <a:normAutofit fontScale="92500" lnSpcReduction="10000"/>
          </a:bodyPr>
          <a:lstStyle/>
          <a:p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ЕКСПЕРТИ ОТ МАРКЕТИНГОВИ ОТДЕЛИ</a:t>
            </a:r>
          </a:p>
          <a:p>
            <a:endParaRPr lang="bg-BG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ПРЕПОДАВАТЕЛИТЕ ОТ ВСУ РЕАЛНО УЧАСТВАТ В ДЕЙНОСТИ ПО ДИГИТАЛЕН МАРКЕТИНГ</a:t>
            </a:r>
          </a:p>
          <a:p>
            <a:endParaRPr lang="bg-BG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МАГИСТЪРСКИ ПРОГРАМИ</a:t>
            </a:r>
          </a:p>
          <a:p>
            <a:pPr lvl="1"/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Дигитален маркетинг и уеб дизайн</a:t>
            </a:r>
          </a:p>
          <a:p>
            <a:pPr lvl="1"/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Уеб дизай</a:t>
            </a:r>
          </a:p>
          <a:p>
            <a:pPr marL="320040" lvl="1" indent="0">
              <a:buNone/>
            </a:pPr>
            <a:endParaRPr lang="bg-B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СПЕЦИАЛИЗАЦИИ</a:t>
            </a:r>
          </a:p>
          <a:p>
            <a:pPr lvl="1"/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на електронни издания</a:t>
            </a:r>
          </a:p>
          <a:p>
            <a:pPr lvl="1"/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Разработка с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JavaScript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ехнологии</a:t>
            </a:r>
            <a:endParaRPr lang="bg-B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4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842448" cy="1600200"/>
          </a:xfrm>
        </p:spPr>
        <p:txBody>
          <a:bodyPr>
            <a:noAutofit/>
          </a:bodyPr>
          <a:lstStyle/>
          <a:p>
            <a:r>
              <a:rPr lang="bg-BG" sz="4000" dirty="0" smtClean="0"/>
              <a:t>Препоръки относно създаването </a:t>
            </a:r>
            <a:br>
              <a:rPr lang="bg-BG" sz="4000" dirty="0" smtClean="0"/>
            </a:br>
            <a:r>
              <a:rPr lang="bg-BG" sz="4000" dirty="0" smtClean="0"/>
              <a:t>на профилите в социални мрежи</a:t>
            </a:r>
            <a:endParaRPr lang="bg-BG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685800"/>
            <a:ext cx="8892480" cy="38862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Профилът да е с „говорещо име“</a:t>
            </a:r>
          </a:p>
          <a:p>
            <a:pPr>
              <a:lnSpc>
                <a:spcPct val="200000"/>
              </a:lnSpc>
            </a:pP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Профилът да се създава САМО със </a:t>
            </a:r>
            <a:r>
              <a:rPr lang="bg-BG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служебна ел. поща</a:t>
            </a:r>
          </a:p>
          <a:p>
            <a:pPr>
              <a:lnSpc>
                <a:spcPct val="200000"/>
              </a:lnSpc>
            </a:pP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Профилът да се създава, ако ще се обслужва</a:t>
            </a:r>
          </a:p>
          <a:p>
            <a:pPr>
              <a:lnSpc>
                <a:spcPct val="200000"/>
              </a:lnSpc>
            </a:pPr>
            <a:r>
              <a:rPr lang="bg-BG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Профилът да се обслужва не само от 1 служител</a:t>
            </a:r>
            <a:endParaRPr lang="bg-B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38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373216"/>
            <a:ext cx="8064896" cy="16002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СЪБИТИЯ, ОНЛАЙН СЪБИТИЯ</a:t>
            </a:r>
            <a:br>
              <a:rPr lang="bg-BG" dirty="0" smtClean="0"/>
            </a:br>
            <a:r>
              <a:rPr lang="bg-BG" dirty="0" smtClean="0"/>
              <a:t>Фестивали и събори</a:t>
            </a:r>
            <a:endParaRPr lang="bg-B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143750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3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0" y="1052736"/>
            <a:ext cx="8877198" cy="45336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1880" y="6237312"/>
            <a:ext cx="498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VFU Fashion Creative Games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3568" y="468719"/>
            <a:ext cx="4227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МОБИЛЕН МАРКЕТИНГ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4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373216"/>
            <a:ext cx="8064896" cy="160020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ИНТЕРАКТИВЕН МУЗЕЙ НА БОБА</a:t>
            </a:r>
            <a:br>
              <a:rPr lang="bg-BG" dirty="0" smtClean="0"/>
            </a:b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2376264" cy="2121397"/>
          </a:xfrm>
          <a:prstGeom prst="rect">
            <a:avLst/>
          </a:prstGeom>
        </p:spPr>
      </p:pic>
      <p:pic>
        <p:nvPicPr>
          <p:cNvPr id="23554" name="Picture 2" descr="Image result for interactive mus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9"/>
            <a:ext cx="3788208" cy="212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983" y="3353916"/>
            <a:ext cx="2181225" cy="2019300"/>
          </a:xfrm>
          <a:prstGeom prst="rect">
            <a:avLst/>
          </a:prstGeom>
        </p:spPr>
      </p:pic>
      <p:pic>
        <p:nvPicPr>
          <p:cNvPr id="23558" name="Picture 6" descr="Image result for sense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37" y="2921271"/>
            <a:ext cx="3280949" cy="234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7770"/>
            <a:ext cx="2017713" cy="219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6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4581128"/>
            <a:ext cx="8064896" cy="1600200"/>
          </a:xfr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rgbClr val="915937"/>
                </a:solidFill>
              </a:rPr>
              <a:t>Музей на кафето</a:t>
            </a:r>
            <a:endParaRPr lang="bg-BG" dirty="0">
              <a:solidFill>
                <a:srgbClr val="91593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0" y="548680"/>
            <a:ext cx="8571721" cy="447964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5576" y="6334780"/>
            <a:ext cx="31724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>
                <a:latin typeface="arial" panose="020B0604020202020204" pitchFamily="34" charset="0"/>
              </a:rPr>
              <a:t>Санкт-Петербург</a:t>
            </a:r>
            <a:endParaRPr lang="bg-BG" sz="2800" b="1" dirty="0"/>
          </a:p>
        </p:txBody>
      </p:sp>
    </p:spTree>
    <p:extLst>
      <p:ext uri="{BB962C8B-B14F-4D97-AF65-F5344CB8AC3E}">
        <p14:creationId xmlns:p14="http://schemas.microsoft.com/office/powerpoint/2010/main" val="137318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576" y="548680"/>
            <a:ext cx="3096344" cy="6480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" t="23582" r="9101" b="12610"/>
          <a:stretch/>
        </p:blipFill>
        <p:spPr>
          <a:xfrm>
            <a:off x="755576" y="1320876"/>
            <a:ext cx="8058634" cy="37444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8083" y="5105076"/>
            <a:ext cx="819612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ource Sans Pro"/>
              </a:rPr>
              <a:t>Съвременните </a:t>
            </a:r>
            <a:r>
              <a:rPr lang="ru-RU" sz="2000" dirty="0">
                <a:latin typeface="Source Sans Pro"/>
              </a:rPr>
              <a:t>високо-технологични производства на Габрово, ориентирани към развитие на икономика на знанието, внедряване на европейските стандарти за качество, иновации и технологии.</a:t>
            </a:r>
            <a:endParaRPr lang="bg-BG" sz="2000" dirty="0"/>
          </a:p>
        </p:txBody>
      </p:sp>
      <p:sp>
        <p:nvSpPr>
          <p:cNvPr id="7" name="Rectangle 6"/>
          <p:cNvSpPr/>
          <p:nvPr/>
        </p:nvSpPr>
        <p:spPr>
          <a:xfrm>
            <a:off x="5508104" y="6244864"/>
            <a:ext cx="35429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imi.gabrovo.bg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20" y="6237312"/>
            <a:ext cx="32415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latin typeface="Open Sans"/>
              </a:rPr>
              <a:t>Space Camp, </a:t>
            </a:r>
            <a:r>
              <a:rPr lang="en-US" sz="2800" dirty="0" err="1" smtClean="0">
                <a:latin typeface="Open Sans"/>
              </a:rPr>
              <a:t>Ismir</a:t>
            </a:r>
            <a:endParaRPr lang="bg-BG" sz="2800" dirty="0"/>
          </a:p>
        </p:txBody>
      </p:sp>
      <p:pic>
        <p:nvPicPr>
          <p:cNvPr id="30722" name="Picture 2" descr="Image result for space camp izm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6036"/>
            <a:ext cx="3851920" cy="38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76256" y="4880217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#</a:t>
            </a:r>
            <a:r>
              <a:rPr lang="en-US" dirty="0" err="1">
                <a:latin typeface="arial" panose="020B0604020202020204" pitchFamily="34" charset="0"/>
              </a:rPr>
              <a:t>spacecampturkey</a:t>
            </a:r>
            <a:endParaRPr lang="bg-BG" dirty="0"/>
          </a:p>
        </p:txBody>
      </p:sp>
      <p:pic>
        <p:nvPicPr>
          <p:cNvPr id="30724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40820"/>
            <a:ext cx="5616624" cy="281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526465" y="6237312"/>
            <a:ext cx="3185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Open Sans"/>
              </a:rPr>
              <a:t>Aegean Free Zone</a:t>
            </a:r>
            <a:endParaRPr lang="bg-BG" sz="2800" dirty="0">
              <a:latin typeface="Open Sans"/>
            </a:endParaRPr>
          </a:p>
        </p:txBody>
      </p:sp>
      <p:pic>
        <p:nvPicPr>
          <p:cNvPr id="30726" name="Picture 6" descr="http://www.spacecampturkey.com/en-US/theme/quadro/images/logoe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90" y="548680"/>
            <a:ext cx="2042987" cy="205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8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86481"/>
            <a:ext cx="1296144" cy="182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3568" y="6237312"/>
            <a:ext cx="38309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Open Sans"/>
              </a:rPr>
              <a:t>Intel </a:t>
            </a:r>
            <a:r>
              <a:rPr lang="bg-BG" sz="2800" dirty="0" smtClean="0">
                <a:latin typeface="Open Sans"/>
              </a:rPr>
              <a:t>музей, Истанбул</a:t>
            </a:r>
            <a:endParaRPr lang="bg-BG" sz="2800" dirty="0"/>
          </a:p>
        </p:txBody>
      </p:sp>
      <p:pic>
        <p:nvPicPr>
          <p:cNvPr id="29700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717" y="188640"/>
            <a:ext cx="5782700" cy="32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584" y="3531672"/>
            <a:ext cx="3384376" cy="254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5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sofiatech.bg/en/wp-content/themes/ilyancom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3974"/>
            <a:ext cx="249768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996952"/>
            <a:ext cx="4923356" cy="36849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7401"/>
            <a:ext cx="3824615" cy="19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96752"/>
            <a:ext cx="7698432" cy="1600200"/>
          </a:xfrm>
        </p:spPr>
        <p:txBody>
          <a:bodyPr>
            <a:normAutofit fontScale="90000"/>
          </a:bodyPr>
          <a:lstStyle/>
          <a:p>
            <a:r>
              <a:rPr lang="bg-B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ИНСТРУМЕНТИ</a:t>
            </a:r>
            <a:r>
              <a:rPr lang="bg-B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bg-B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g-BG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онлайн позициониране </a:t>
            </a:r>
            <a:br>
              <a:rPr lang="bg-BG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bg-BG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и АНГАЖИРАНЕ 24/7</a:t>
            </a:r>
            <a:endParaRPr lang="bg-BG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69382" y="6279703"/>
            <a:ext cx="1986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10.12.</a:t>
            </a:r>
            <a:r>
              <a:rPr lang="bg-BG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bg-BG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6218148"/>
            <a:ext cx="218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www.vfu.bg</a:t>
            </a:r>
            <a:endParaRPr lang="bg-BG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013176"/>
            <a:ext cx="5083057" cy="103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0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420888"/>
            <a:ext cx="9144000" cy="3363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23928" y="6326427"/>
            <a:ext cx="5048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StartUp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Weekend, Varna 2015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http://varna.startupweekend.org/files/2014/06/SWlogo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2304256" cy="1258499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421779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0552" y="2996952"/>
            <a:ext cx="6781800" cy="1600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bg-BG" dirty="0"/>
          </a:p>
        </p:txBody>
      </p:sp>
      <p:pic>
        <p:nvPicPr>
          <p:cNvPr id="10242" name="Picture 2" descr="Image result for technov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613" y="496251"/>
            <a:ext cx="3324571" cy="109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700808"/>
            <a:ext cx="7562229" cy="487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2697" y="1495086"/>
            <a:ext cx="800589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МИСИЯ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ехнологично предприемачество;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подпомага включването на момичета;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зградена методология за обучение;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съвременно оценяване.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1387" y="3178916"/>
            <a:ext cx="68318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ОСНОВНА ЦЕЛЕВА ГРУПА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ченици (2 възрастови групи)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243427" y="6234061"/>
            <a:ext cx="387966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Technovation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Ambassador 2016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доц. д-р Галина Момчева</a:t>
            </a:r>
            <a:endParaRPr lang="bg-BG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1387" y="59425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ПЕРИОД НА АКТИВНОСТ    </a:t>
            </a:r>
            <a:endParaRPr lang="en-US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всяка година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60924" y="1500380"/>
            <a:ext cx="4218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www.technovationchallenge.org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167542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077" y="5373216"/>
            <a:ext cx="6781800" cy="1600200"/>
          </a:xfrm>
        </p:spPr>
        <p:txBody>
          <a:bodyPr>
            <a:normAutofit/>
          </a:bodyPr>
          <a:lstStyle/>
          <a:p>
            <a:r>
              <a:rPr lang="bg-BG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Отворени данни </a:t>
            </a:r>
            <a:br>
              <a:rPr lang="bg-BG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bg-BG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Open Data</a:t>
            </a:r>
            <a:r>
              <a:rPr lang="bg-BG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bg-BG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http://opendatabarometer.org/data-explorer/img/odb-logo-to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3" y="908720"/>
            <a:ext cx="4480365" cy="124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047" y="757062"/>
            <a:ext cx="4018906" cy="1392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40" y="2780928"/>
            <a:ext cx="4572000" cy="1600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92587" y="4176671"/>
            <a:ext cx="2561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https://okfn.org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2822764"/>
            <a:ext cx="1322736" cy="134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0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524875" cy="2390775"/>
          </a:xfrm>
          <a:prstGeom prst="rect">
            <a:avLst/>
          </a:prstGeom>
        </p:spPr>
      </p:pic>
      <p:pic>
        <p:nvPicPr>
          <p:cNvPr id="43010" name="Picture 2" descr="http://www.opendata.dk/sites/default/files/styles/node_banner/public/odaa/blog/2016-05-12_18.03.11.jpg?itok=NcEknp1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08920"/>
            <a:ext cx="70485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37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7"/>
          <a:stretch/>
        </p:blipFill>
        <p:spPr>
          <a:xfrm>
            <a:off x="467544" y="548680"/>
            <a:ext cx="5188594" cy="374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429000"/>
            <a:ext cx="4171950" cy="3305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1" y="4359042"/>
            <a:ext cx="1781350" cy="2375133"/>
          </a:xfrm>
          <a:prstGeom prst="rect">
            <a:avLst/>
          </a:prstGeom>
        </p:spPr>
      </p:pic>
      <p:pic>
        <p:nvPicPr>
          <p:cNvPr id="7" name="Picture 2" descr="https://ec.europa.eu/programmes/erasmus-plus/sites/erasmusplus/files/eu-flag-erasmus-plus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368883"/>
            <a:ext cx="1591307" cy="8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02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7"/>
          <a:stretch/>
        </p:blipFill>
        <p:spPr>
          <a:xfrm>
            <a:off x="107504" y="548680"/>
            <a:ext cx="8856984" cy="46270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3568" y="6237312"/>
            <a:ext cx="42445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</a:t>
            </a:r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www.govhack.org</a:t>
            </a:r>
            <a:endParaRPr lang="bg-BG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43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404664"/>
            <a:ext cx="5994666" cy="1440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20888"/>
            <a:ext cx="7315062" cy="41764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0232" y="610841"/>
            <a:ext cx="2372836" cy="123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4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591" y="2636912"/>
            <a:ext cx="8985409" cy="33967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48680"/>
            <a:ext cx="3992009" cy="105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7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4509120"/>
            <a:ext cx="8748464" cy="1600200"/>
          </a:xfrm>
        </p:spPr>
        <p:txBody>
          <a:bodyPr>
            <a:normAutofit/>
          </a:bodyPr>
          <a:lstStyle/>
          <a:p>
            <a:pPr algn="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OpenData.government.bg</a:t>
            </a:r>
            <a:endParaRPr lang="bg-B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BFBF8"/>
              </a:clrFrom>
              <a:clrTo>
                <a:srgbClr val="FBFB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20688"/>
            <a:ext cx="9144000" cy="1997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3317485"/>
            <a:ext cx="3070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ВЪЗМОЖНОСТИ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56634" y="3331373"/>
            <a:ext cx="2155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ПОЛИТИКИ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64946" y="3345261"/>
            <a:ext cx="2048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ПРАКТИКИ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81786" y="3957968"/>
            <a:ext cx="2632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goo.gl/ra7zmy</a:t>
            </a:r>
            <a:endParaRPr lang="bg-BG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86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04" y="836712"/>
            <a:ext cx="8066827" cy="1600200"/>
          </a:xfrm>
        </p:spPr>
        <p:txBody>
          <a:bodyPr>
            <a:normAutofit/>
          </a:bodyPr>
          <a:lstStyle/>
          <a:p>
            <a:r>
              <a:rPr lang="bg-BG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да има </a:t>
            </a:r>
            <a:br>
              <a:rPr lang="bg-BG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bg-BG" sz="4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онлайн позициониране </a:t>
            </a:r>
            <a:endParaRPr lang="bg-BG" sz="4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01430" y="6279703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10.12.</a:t>
            </a:r>
            <a:r>
              <a:rPr lang="bg-BG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bg-BG" sz="24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3568" y="6218148"/>
            <a:ext cx="21863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www.vfu.bg</a:t>
            </a:r>
            <a:endParaRPr lang="bg-BG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199" y="2557815"/>
            <a:ext cx="8058232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СОБСТВЕНО</a:t>
            </a:r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ДИГИТАЛНО СЪДЪРЖАНИЕ</a:t>
            </a:r>
          </a:p>
          <a:p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(уебстраници, блогове, видео канал, др.)</a:t>
            </a:r>
          </a:p>
          <a:p>
            <a:endParaRPr lang="bg-BG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СВЪРЗАНО</a:t>
            </a:r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ДИГИТАЛНО СЪДЪРЖАНИЕ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ЕКИП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bg-BG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800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ПРИВЛЕЧЕНО</a:t>
            </a:r>
            <a:r>
              <a:rPr lang="bg-BG" sz="28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ДИГИТАЛНО СЪДЪРЖАНИЕ</a:t>
            </a:r>
            <a:endParaRPr lang="bg-BG" sz="28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9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32656"/>
            <a:ext cx="8852777" cy="619268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32239" y="5589240"/>
            <a:ext cx="2303539" cy="710685"/>
          </a:xfrm>
          <a:prstGeom prst="round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254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61690" y="2012005"/>
            <a:ext cx="30396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444444"/>
                </a:solidFill>
                <a:latin typeface="Roboto"/>
              </a:rPr>
              <a:t>https://goo.gl/ZtR3Zv</a:t>
            </a:r>
            <a:endParaRPr lang="bg-BG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8" y="513792"/>
            <a:ext cx="3369221" cy="1419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618" y="5725846"/>
            <a:ext cx="5647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ПОРТАЛ ЗА ОТВОРЕНИ ДАННИ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918" y="551559"/>
            <a:ext cx="4750672" cy="192211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6618" y="6266551"/>
            <a:ext cx="5679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https://opendata.government.bg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7" y="3213611"/>
            <a:ext cx="2876863" cy="23129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05" y="3173833"/>
            <a:ext cx="3440236" cy="23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6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30" y="1797136"/>
            <a:ext cx="5176663" cy="14158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74" y="83491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2F4A2B"/>
                </a:solidFill>
                <a:latin typeface="Arial" panose="020B0604020202020204" pitchFamily="34" charset="0"/>
              </a:rPr>
              <a:t>Създадена е програма за автоматично конвертиране на файлове формат XLS във </a:t>
            </a:r>
            <a:r>
              <a:rPr lang="ru-RU" dirty="0" smtClean="0">
                <a:solidFill>
                  <a:srgbClr val="2F4A2B"/>
                </a:solidFill>
                <a:latin typeface="Arial" panose="020B0604020202020204" pitchFamily="34" charset="0"/>
              </a:rPr>
              <a:t>формат CSV</a:t>
            </a:r>
            <a:r>
              <a:rPr lang="ru-RU" dirty="0">
                <a:solidFill>
                  <a:srgbClr val="2F4A2B"/>
                </a:solidFill>
                <a:latin typeface="Arial" panose="020B0604020202020204" pitchFamily="34" charset="0"/>
              </a:rPr>
              <a:t>. </a:t>
            </a:r>
            <a:endParaRPr lang="bg-BG" dirty="0"/>
          </a:p>
        </p:txBody>
      </p:sp>
      <p:sp>
        <p:nvSpPr>
          <p:cNvPr id="8" name="TextBox 7"/>
          <p:cNvSpPr txBox="1"/>
          <p:nvPr/>
        </p:nvSpPr>
        <p:spPr>
          <a:xfrm>
            <a:off x="876618" y="5725846"/>
            <a:ext cx="56476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ПОРТАЛ ЗА ОТВОРЕНИ ДАННИ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9089" y="6287957"/>
            <a:ext cx="5679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https://opendata.government.bg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128" y="3611790"/>
            <a:ext cx="3096344" cy="1905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757" y="3406928"/>
            <a:ext cx="1244046" cy="12440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664" y="383991"/>
            <a:ext cx="1136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??????</a:t>
            </a:r>
            <a:endParaRPr lang="bg-BG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5290294"/>
            <a:ext cx="6781800" cy="1600200"/>
          </a:xfrm>
        </p:spPr>
        <p:txBody>
          <a:bodyPr>
            <a:normAutofit/>
          </a:bodyPr>
          <a:lstStyle/>
          <a:p>
            <a:r>
              <a:rPr lang="en-US" sz="4400" dirty="0"/>
              <a:t>https://goo.gl/D2L8ZF</a:t>
            </a:r>
            <a:endParaRPr lang="bg-BG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30782"/>
            <a:ext cx="8561670" cy="2808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5013176"/>
            <a:ext cx="65598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ИНФОГРАФИКА </a:t>
            </a:r>
          </a:p>
          <a:p>
            <a:r>
              <a:rPr lang="bg-BG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en-US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 </a:t>
            </a:r>
            <a:r>
              <a:rPr lang="en-US" sz="32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</a:t>
            </a:r>
            <a:r>
              <a:rPr lang="en-US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Survey</a:t>
            </a:r>
            <a:r>
              <a:rPr lang="bg-BG" sz="32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lang="bg-BG" sz="32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44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01096" y="3212976"/>
            <a:ext cx="3825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bg-BG" sz="2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оц. д-р Галина Момчева</a:t>
            </a:r>
            <a:endParaRPr lang="en-US" sz="24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3544" y="5531650"/>
            <a:ext cx="49005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www.vfu.bg/cs</a:t>
            </a:r>
            <a:endParaRPr lang="bg-BG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bg-BG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www.facebook.com/cs.vfu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98348" y="3789040"/>
            <a:ext cx="4349268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gmomcheva@gmail.com</a:t>
            </a:r>
          </a:p>
          <a:p>
            <a:pPr algn="ctr"/>
            <a:endParaRPr lang="bg-BG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galina.momcheva@vfu.bg</a:t>
            </a:r>
          </a:p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0888793785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2" descr="Image result for collabora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715" y="412674"/>
            <a:ext cx="3333276" cy="301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20688"/>
            <a:ext cx="1512168" cy="15121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425" y="2219282"/>
            <a:ext cx="2567371" cy="1656184"/>
          </a:xfrm>
          <a:prstGeom prst="rect">
            <a:avLst/>
          </a:prstGeom>
        </p:spPr>
      </p:pic>
      <p:pic>
        <p:nvPicPr>
          <p:cNvPr id="12" name="Picture 6" descr="Image result for consul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442" y="412674"/>
            <a:ext cx="2024558" cy="2024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learni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53" y="2390592"/>
            <a:ext cx="2026234" cy="148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936" y="4332203"/>
            <a:ext cx="1867945" cy="15211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" y="3961892"/>
            <a:ext cx="2058366" cy="20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4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/>
              <a:t>ЛОКАЛНО и ГЛОБАЛНО</a:t>
            </a:r>
            <a:endParaRPr lang="bg-BG" dirty="0"/>
          </a:p>
        </p:txBody>
      </p:sp>
      <p:pic>
        <p:nvPicPr>
          <p:cNvPr id="5" name="Picture 2" descr="Image result for geo taggi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7" y="1732248"/>
            <a:ext cx="339019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mage result for globaliza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69" y="1280726"/>
            <a:ext cx="3115816" cy="311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00814" y="2129782"/>
            <a:ext cx="10054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endParaRPr lang="bg-BG" sz="96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22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7914456" cy="1600200"/>
          </a:xfrm>
        </p:spPr>
        <p:txBody>
          <a:bodyPr>
            <a:normAutofit/>
          </a:bodyPr>
          <a:lstStyle/>
          <a:p>
            <a:pPr algn="ctr"/>
            <a:r>
              <a:rPr lang="bg-BG" dirty="0" smtClean="0"/>
              <a:t>ЛОКАЛНО</a:t>
            </a:r>
            <a:r>
              <a:rPr lang="en-US" dirty="0" smtClean="0"/>
              <a:t> : </a:t>
            </a:r>
            <a:r>
              <a:rPr lang="bg-BG" dirty="0" smtClean="0"/>
              <a:t> ГЛОБАЛНОТО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991889"/>
            <a:ext cx="7543800" cy="3886200"/>
          </a:xfrm>
        </p:spPr>
        <p:txBody>
          <a:bodyPr>
            <a:normAutofit lnSpcReduction="10000"/>
          </a:bodyPr>
          <a:lstStyle/>
          <a:p>
            <a:r>
              <a:rPr lang="bg-BG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ГЛОБАЛЕН ПОГЛЕД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bg-BG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към КАДРИТЕ </a:t>
            </a:r>
          </a:p>
          <a:p>
            <a:pPr marL="0" indent="0">
              <a:buNone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bg-BG" sz="4000" dirty="0">
                <a:latin typeface="Arial" panose="020B0604020202020204" pitchFamily="34" charset="0"/>
                <a:cs typeface="Arial" panose="020B0604020202020204" pitchFamily="34" charset="0"/>
              </a:rPr>
              <a:t>Привличане</a:t>
            </a:r>
            <a:r>
              <a:rPr lang="bg-BG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на инвеститори и бизнеси в региона</a:t>
            </a:r>
            <a:r>
              <a:rPr lang="bg-BG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bg-BG" sz="4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bg-BG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 r="1100"/>
          <a:stretch/>
        </p:blipFill>
        <p:spPr>
          <a:xfrm>
            <a:off x="6663515" y="1008510"/>
            <a:ext cx="1876135" cy="157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2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7281"/>
            <a:ext cx="6011578" cy="2088232"/>
          </a:xfrm>
        </p:spPr>
      </p:pic>
      <p:sp>
        <p:nvSpPr>
          <p:cNvPr id="6" name="TextBox 5"/>
          <p:cNvSpPr txBox="1"/>
          <p:nvPr/>
        </p:nvSpPr>
        <p:spPr>
          <a:xfrm>
            <a:off x="3820828" y="2132856"/>
            <a:ext cx="5117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800" dirty="0"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bg-BG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ъв Варна от Декември,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bg-BG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3356992"/>
            <a:ext cx="337618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ПРИЧИНИ:</a:t>
            </a:r>
          </a:p>
          <a:p>
            <a:pPr marL="285750" indent="-285750">
              <a:buFontTx/>
              <a:buChar char="-"/>
            </a:pPr>
            <a:r>
              <a:rPr lang="bg-B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бизнес среда</a:t>
            </a:r>
          </a:p>
          <a:p>
            <a:pPr marL="285750" indent="-285750">
              <a:buFontTx/>
              <a:buChar char="-"/>
            </a:pPr>
            <a:r>
              <a:rPr lang="bg-BG" sz="3600" dirty="0"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bg-B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ниверситети</a:t>
            </a:r>
          </a:p>
          <a:p>
            <a:pPr marL="285750" indent="-285750">
              <a:buFontTx/>
              <a:buChar char="-"/>
            </a:pPr>
            <a:r>
              <a:rPr lang="bg-BG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младежи</a:t>
            </a:r>
            <a:endParaRPr lang="bg-BG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6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7745</TotalTime>
  <Words>588</Words>
  <Application>Microsoft Office PowerPoint</Application>
  <PresentationFormat>On-screen Show (4:3)</PresentationFormat>
  <Paragraphs>201</Paragraphs>
  <Slides>64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NewsPrint</vt:lpstr>
      <vt:lpstr>PowerPoint Presentation</vt:lpstr>
      <vt:lpstr>ИНСТРУМЕНТИ  за онлайн позициониране на общини и бизнеси </vt:lpstr>
      <vt:lpstr>PowerPoint Presentation</vt:lpstr>
      <vt:lpstr>PowerPoint Presentation</vt:lpstr>
      <vt:lpstr>ИНСТРУМЕНТИ  за онлайн позициониране  и АНГАЖИРАНЕ 24/7</vt:lpstr>
      <vt:lpstr>За да има  онлайн позициониране </vt:lpstr>
      <vt:lpstr>ЛОКАЛНО и ГЛОБАЛНО</vt:lpstr>
      <vt:lpstr>ЛОКАЛНО :  ГЛОБАЛНОТО</vt:lpstr>
      <vt:lpstr>PowerPoint Presentation</vt:lpstr>
      <vt:lpstr>PowerPoint Presentation</vt:lpstr>
      <vt:lpstr>ИКТ Клъстер Варна - 2016</vt:lpstr>
      <vt:lpstr>НОВИ възможности                       НОВИ опасности </vt:lpstr>
      <vt:lpstr>PowerPoint Presentation</vt:lpstr>
      <vt:lpstr>PowerPoint Presentation</vt:lpstr>
      <vt:lpstr>Place Branding брандинг (имидж) на населеното място</vt:lpstr>
      <vt:lpstr>Place Branding брандинг (имидж) на населеното място</vt:lpstr>
      <vt:lpstr>ИНСТРУМЕНТИ  за онлайн позициониране </vt:lpstr>
      <vt:lpstr>PowerPoint Presentation</vt:lpstr>
      <vt:lpstr>http://urbact.eu/interactive-map</vt:lpstr>
      <vt:lpstr>PowerPoint Presentation</vt:lpstr>
      <vt:lpstr>PowerPoint Presentation</vt:lpstr>
      <vt:lpstr>Хекатони / StartUp Weekend</vt:lpstr>
      <vt:lpstr>PowerPoint Presentation</vt:lpstr>
      <vt:lpstr>PowerPoint Presentation</vt:lpstr>
      <vt:lpstr>PowerPoint Presentation</vt:lpstr>
      <vt:lpstr>PowerPoint Presentation</vt:lpstr>
      <vt:lpstr>Mobile First Design тенденция</vt:lpstr>
      <vt:lpstr>ЕЛЕКТРОННИ УСЛУГИ за граждани / за бизнеса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ЕКСПЕРТНИ ПРОУЧВАНИЯ И АНАЛИЗИ 2. ОБУЧЕНИЕ и МЕНТОРСТВО на ЕКИПИ</vt:lpstr>
      <vt:lpstr>Препоръки относно създаването  на профилите в социални мрежи</vt:lpstr>
      <vt:lpstr>СЪБИТИЯ, ОНЛАЙН СЪБИТИЯ Фестивали и събори</vt:lpstr>
      <vt:lpstr>PowerPoint Presentation</vt:lpstr>
      <vt:lpstr>ИНТЕРАКТИВЕН МУЗЕЙ НА БОБА </vt:lpstr>
      <vt:lpstr>Музей на кафето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Отворени данни  (Open Data)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OpenData.government.bg</vt:lpstr>
      <vt:lpstr>PowerPoint Presentation</vt:lpstr>
      <vt:lpstr>PowerPoint Presentation</vt:lpstr>
      <vt:lpstr>PowerPoint Presentation</vt:lpstr>
      <vt:lpstr>https://goo.gl/D2L8ZF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Coding with Style</dc:title>
  <dc:creator>GM</dc:creator>
  <cp:lastModifiedBy>Lenovo</cp:lastModifiedBy>
  <cp:revision>652</cp:revision>
  <dcterms:created xsi:type="dcterms:W3CDTF">2014-12-24T10:03:33Z</dcterms:created>
  <dcterms:modified xsi:type="dcterms:W3CDTF">2016-12-10T06:46:20Z</dcterms:modified>
</cp:coreProperties>
</file>