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B984E-0BD0-4E28-9131-0D44F7033EF0}" type="datetimeFigureOut">
              <a:rPr lang="en-US" smtClean="0"/>
              <a:t>7/27/2018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0ABC1-D95A-4E7D-A230-4E855AD6E0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521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8B984E-0BD0-4E28-9131-0D44F7033EF0}" type="datetimeFigureOut">
              <a:rPr lang="en-US" smtClean="0"/>
              <a:t>7/27/2018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50ABC1-D95A-4E7D-A230-4E855AD6E0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684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37416"/>
            <a:ext cx="1049337" cy="163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040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Rounded Rectangle 10"/>
          <p:cNvSpPr/>
          <p:nvPr/>
        </p:nvSpPr>
        <p:spPr>
          <a:xfrm>
            <a:off x="1527421" y="791459"/>
            <a:ext cx="6120680" cy="914400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4524" y="75467"/>
            <a:ext cx="5959475" cy="51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712514" y="391349"/>
            <a:ext cx="75583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9900"/>
                </a:solidFill>
              </a:rPr>
              <a:t>X </a:t>
            </a:r>
            <a:r>
              <a:rPr lang="bg-BG" sz="2000" b="1" dirty="0" smtClean="0">
                <a:solidFill>
                  <a:srgbClr val="FF9900"/>
                </a:solidFill>
              </a:rPr>
              <a:t>ЮБИЛЕЙНАЯ МЕЖДУНАРОДНАЯ КВАЛИФИКАЦИОННАЯ ШКОЛА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105248" y="904081"/>
            <a:ext cx="525977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g-BG" sz="2000" dirty="0">
                <a:solidFill>
                  <a:schemeClr val="bg1"/>
                </a:solidFill>
                <a:latin typeface="Myriad Pro Light" pitchFamily="34" charset="0"/>
              </a:rPr>
              <a:t>„</a:t>
            </a:r>
            <a:r>
              <a:rPr lang="bg-BG" sz="2000" dirty="0" smtClean="0">
                <a:solidFill>
                  <a:schemeClr val="bg1"/>
                </a:solidFill>
                <a:latin typeface="Myriad Pro Light" pitchFamily="34" charset="0"/>
              </a:rPr>
              <a:t>Современные педагогические </a:t>
            </a:r>
            <a:r>
              <a:rPr lang="bg-BG" sz="2000" dirty="0">
                <a:solidFill>
                  <a:schemeClr val="bg1"/>
                </a:solidFill>
                <a:latin typeface="Myriad Pro Light" pitchFamily="34" charset="0"/>
              </a:rPr>
              <a:t>технологии </a:t>
            </a:r>
            <a:endParaRPr lang="bg-BG" sz="2000" dirty="0" smtClean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r>
              <a:rPr lang="bg-BG" sz="2000" dirty="0" smtClean="0">
                <a:solidFill>
                  <a:schemeClr val="bg1"/>
                </a:solidFill>
                <a:latin typeface="Myriad Pro Light" pitchFamily="34" charset="0"/>
              </a:rPr>
              <a:t>в обучении</a:t>
            </a:r>
            <a:r>
              <a:rPr lang="en-US" sz="2000" dirty="0" smtClean="0">
                <a:solidFill>
                  <a:schemeClr val="bg1"/>
                </a:solidFill>
                <a:latin typeface="Myriad Pro Light" pitchFamily="34" charset="0"/>
              </a:rPr>
              <a:t> </a:t>
            </a:r>
            <a:r>
              <a:rPr lang="bg-BG" sz="2000" dirty="0" smtClean="0">
                <a:solidFill>
                  <a:schemeClr val="bg1"/>
                </a:solidFill>
                <a:latin typeface="Myriad Pro Light" pitchFamily="34" charset="0"/>
              </a:rPr>
              <a:t>РКИ“</a:t>
            </a:r>
            <a:endParaRPr lang="en-US" sz="2000" dirty="0">
              <a:solidFill>
                <a:schemeClr val="bg1"/>
              </a:solidFill>
              <a:latin typeface="Myriad Pro Light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234590" y="2930808"/>
            <a:ext cx="16878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bg-BG" sz="2400" dirty="0" smtClean="0">
                <a:solidFill>
                  <a:schemeClr val="bg1"/>
                </a:solidFill>
                <a:latin typeface="Myriad Pro Light" pitchFamily="34" charset="0"/>
              </a:rPr>
              <a:t>ЛЕКТОРИ </a:t>
            </a:r>
            <a:endParaRPr lang="en-US" sz="2400" dirty="0">
              <a:solidFill>
                <a:schemeClr val="bg1"/>
              </a:solidFill>
              <a:latin typeface="Myriad Pro Light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211960" y="256490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43508" y="2132856"/>
            <a:ext cx="8856984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Мастер-класс</a:t>
            </a:r>
            <a:endParaRPr lang="ru-RU" b="1" dirty="0"/>
          </a:p>
          <a:p>
            <a:pPr algn="ctr"/>
            <a:r>
              <a:rPr lang="ru-RU" b="1" dirty="0"/>
              <a:t>«Универсальный язык танца</a:t>
            </a:r>
            <a:r>
              <a:rPr lang="ru-RU" b="1" dirty="0" smtClean="0"/>
              <a:t>»</a:t>
            </a:r>
            <a:endParaRPr lang="en-US" b="1" dirty="0" smtClean="0"/>
          </a:p>
          <a:p>
            <a:pPr algn="ctr"/>
            <a:endParaRPr lang="en-US" b="1" dirty="0"/>
          </a:p>
          <a:p>
            <a:pPr algn="just"/>
            <a:r>
              <a:rPr lang="bg-BG" sz="1400" b="1" dirty="0"/>
              <a:t> </a:t>
            </a:r>
            <a:r>
              <a:rPr lang="bg-BG" sz="1400" b="1" dirty="0" smtClean="0"/>
              <a:t>    </a:t>
            </a:r>
            <a:r>
              <a:rPr lang="ru-RU" sz="1400" b="1" dirty="0" smtClean="0"/>
              <a:t>Важная </a:t>
            </a:r>
            <a:r>
              <a:rPr lang="ru-RU" sz="1400" b="1" dirty="0"/>
              <a:t>и необходимая составляющая успешности обучения любому виду деятельности – заинтересованность им, как интеллектуальная, так и эмоциональная. Танец и музыка являются катализаторами необычного процесса погружения в определенную </a:t>
            </a:r>
            <a:r>
              <a:rPr lang="ru-RU" sz="1400" b="1" dirty="0" err="1"/>
              <a:t>лингвокультуру</a:t>
            </a:r>
            <a:r>
              <a:rPr lang="ru-RU" sz="1400" b="1" dirty="0"/>
              <a:t>, обеспечивая  интеллекту особый комфорт в усвоении и переработке лингвистической информации и культурного контекста. </a:t>
            </a:r>
          </a:p>
          <a:p>
            <a:pPr algn="just"/>
            <a:r>
              <a:rPr lang="ru-RU" sz="1400" b="1" dirty="0" smtClean="0"/>
              <a:t>     Прецедентные </a:t>
            </a:r>
            <a:r>
              <a:rPr lang="ru-RU" sz="1400" b="1" dirty="0"/>
              <a:t>для русской </a:t>
            </a:r>
            <a:r>
              <a:rPr lang="ru-RU" sz="1400" b="1" dirty="0" err="1"/>
              <a:t>лингвокультуры</a:t>
            </a:r>
            <a:r>
              <a:rPr lang="ru-RU" sz="1400" b="1" dirty="0"/>
              <a:t> песня и танец „Калинка“ предоставляют совершенно замечательную возможность сочетания обучения языку, музыке и танцу на начальном этапе обучения русскому языку как иностранному. Методическая идея привлекательна синергетикой традиционных методических приемов и современных педагогических технологий на уроке русского языка. </a:t>
            </a:r>
          </a:p>
          <a:p>
            <a:pPr algn="just"/>
            <a:r>
              <a:rPr lang="bg-BG" sz="1400" b="1" dirty="0"/>
              <a:t> </a:t>
            </a:r>
            <a:r>
              <a:rPr lang="bg-BG" sz="1400" b="1" dirty="0" smtClean="0"/>
              <a:t>    </a:t>
            </a:r>
            <a:r>
              <a:rPr lang="ru-RU" sz="1400" b="1" dirty="0" smtClean="0"/>
              <a:t>Предложение </a:t>
            </a:r>
            <a:r>
              <a:rPr lang="ru-RU" sz="1400" b="1" dirty="0"/>
              <a:t>возможного варианта методической разработки идеи включения танца как специфической технологии, </a:t>
            </a:r>
            <a:r>
              <a:rPr lang="ru-RU" sz="1400" b="1" dirty="0" err="1"/>
              <a:t>сопутствующуй</a:t>
            </a:r>
            <a:r>
              <a:rPr lang="ru-RU" sz="1400" b="1" dirty="0"/>
              <a:t> и обогащающей обучение иностранному языку на всех этапах  его преподавания, мотивировано апробацией разработки в рамках курса русского языка для малышей и является частью универсальных интерактивных практик, доказавших свою эффективность в процессе приобретения лингвистической, социокультурной и коммуникативной компетенций обучаемых.</a:t>
            </a:r>
          </a:p>
          <a:p>
            <a:pPr algn="just"/>
            <a:r>
              <a:rPr lang="ru-RU" sz="1400" b="1" smtClean="0"/>
              <a:t>     Необходимый </a:t>
            </a:r>
            <a:r>
              <a:rPr lang="ru-RU" sz="1400" b="1" dirty="0"/>
              <a:t>эффект обучения достигается тем, что образ жизни, при котором хочется сообща танцевать в школе, в университете, на улицах для всех весьма привлекателен.</a:t>
            </a:r>
          </a:p>
          <a:p>
            <a:pPr algn="ctr"/>
            <a:endParaRPr lang="ru-RU" sz="1400" b="1" dirty="0"/>
          </a:p>
          <a:p>
            <a:pPr algn="just"/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62746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1793</TotalTime>
  <Words>199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lektori_cherneva</dc:title>
  <dc:creator>user</dc:creator>
  <dc:description/>
  <cp:lastModifiedBy>user</cp:lastModifiedBy>
  <cp:revision>16</cp:revision>
  <cp:lastPrinted>2018-07-26T06:26:51Z</cp:lastPrinted>
  <dcterms:created xsi:type="dcterms:W3CDTF">2018-06-27T13:30:23Z</dcterms:created>
  <dcterms:modified xsi:type="dcterms:W3CDTF">2018-07-27T08:43:39Z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lektori_cherneva</vt:lpwstr>
  </property>
  <property fmtid="{D5CDD505-2E9C-101B-9397-08002B2CF9AE}" pid="3" name="SlideDescription">
    <vt:lpwstr/>
  </property>
</Properties>
</file>