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0"/>
  </p:notesMasterIdLst>
  <p:handoutMasterIdLst>
    <p:handoutMasterId r:id="rId31"/>
  </p:handoutMasterIdLst>
  <p:sldIdLst>
    <p:sldId id="256" r:id="rId2"/>
    <p:sldId id="257" r:id="rId3"/>
    <p:sldId id="258" r:id="rId4"/>
    <p:sldId id="259" r:id="rId5"/>
    <p:sldId id="268" r:id="rId6"/>
    <p:sldId id="269" r:id="rId7"/>
    <p:sldId id="270" r:id="rId8"/>
    <p:sldId id="271" r:id="rId9"/>
    <p:sldId id="292" r:id="rId10"/>
    <p:sldId id="282" r:id="rId11"/>
    <p:sldId id="261" r:id="rId12"/>
    <p:sldId id="262" r:id="rId13"/>
    <p:sldId id="263" r:id="rId14"/>
    <p:sldId id="264" r:id="rId15"/>
    <p:sldId id="265" r:id="rId16"/>
    <p:sldId id="266" r:id="rId17"/>
    <p:sldId id="272" r:id="rId18"/>
    <p:sldId id="283" r:id="rId19"/>
    <p:sldId id="291" r:id="rId20"/>
    <p:sldId id="280" r:id="rId21"/>
    <p:sldId id="285" r:id="rId22"/>
    <p:sldId id="286" r:id="rId23"/>
    <p:sldId id="290" r:id="rId24"/>
    <p:sldId id="289" r:id="rId25"/>
    <p:sldId id="287" r:id="rId26"/>
    <p:sldId id="288" r:id="rId27"/>
    <p:sldId id="284" r:id="rId28"/>
    <p:sldId id="267" r:id="rId29"/>
  </p:sldIdLst>
  <p:sldSz cx="9144000" cy="6858000" type="screen4x3"/>
  <p:notesSz cx="6669088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55" autoAdjust="0"/>
    <p:restoredTop sz="94676" autoAdjust="0"/>
  </p:normalViewPr>
  <p:slideViewPr>
    <p:cSldViewPr>
      <p:cViewPr varScale="1">
        <p:scale>
          <a:sx n="87" d="100"/>
          <a:sy n="87" d="100"/>
        </p:scale>
        <p:origin x="-86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66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quarter" idx="1"/>
          </p:nvPr>
        </p:nvSpPr>
        <p:spPr>
          <a:xfrm>
            <a:off x="3776866" y="0"/>
            <a:ext cx="289066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0E24F3-8ED4-4B3E-B004-9D002647C178}" type="datetimeFigureOut">
              <a:rPr lang="bg-BG" smtClean="0"/>
              <a:t>07.12.2016 г.</a:t>
            </a:fld>
            <a:endParaRPr lang="bg-BG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164"/>
            <a:ext cx="289066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3"/>
          </p:nvPr>
        </p:nvSpPr>
        <p:spPr>
          <a:xfrm>
            <a:off x="3776866" y="9428164"/>
            <a:ext cx="289066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8A5630-9C38-4430-A102-13115CA52B52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0315950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66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776866" y="0"/>
            <a:ext cx="289066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788DBA-49DC-429D-9AC6-C073DAA3FB29}" type="datetimeFigureOut">
              <a:rPr lang="bg-BG" smtClean="0"/>
              <a:t>07.12.2016 г.</a:t>
            </a:fld>
            <a:endParaRPr lang="bg-BG"/>
          </a:p>
        </p:txBody>
      </p:sp>
      <p:sp>
        <p:nvSpPr>
          <p:cNvPr id="4" name="Контейнер за изображение на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66598" y="4714876"/>
            <a:ext cx="5335893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4"/>
            <a:ext cx="289066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5"/>
          </p:nvPr>
        </p:nvSpPr>
        <p:spPr>
          <a:xfrm>
            <a:off x="3776866" y="9428164"/>
            <a:ext cx="289066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7AEC5A-FB63-43CE-8208-EE438E1B6168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597795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AEC5A-FB63-43CE-8208-EE438E1B6168}" type="slidenum">
              <a:rPr lang="bg-BG" smtClean="0"/>
              <a:t>8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135283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лавка на секция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algn="r" eaLnBrk="1" latinLnBrk="0" hangingPunct="1"/>
            <a:fld id="{54AB02A5-4FE5-49D9-9E24-09F23B90C450}" type="datetimeFigureOut">
              <a:rPr lang="en-US" smtClean="0"/>
              <a:t>12/7/2016</a:t>
            </a:fld>
            <a:endParaRPr lang="en-US" sz="120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kumimoji="0" lang="en-US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algn="ctr" eaLnBrk="1" latinLnBrk="0" hangingPunct="1"/>
            <a:fld id="{6294C92D-0306-4E69-9CD3-20855E849650}" type="slidenum">
              <a:rPr kumimoji="0" lang="en-US" smtClean="0"/>
              <a:t>‹#›</a:t>
            </a:fld>
            <a:endParaRPr kumimoji="0" lang="en-US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539552" y="5373216"/>
            <a:ext cx="8458200" cy="648071"/>
          </a:xfrm>
        </p:spPr>
        <p:txBody>
          <a:bodyPr>
            <a:normAutofit fontScale="90000"/>
          </a:bodyPr>
          <a:lstStyle/>
          <a:p>
            <a:pPr algn="ctr"/>
            <a:r>
              <a:rPr lang="bg-BG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„Инструменти за общинско управление“</a:t>
            </a:r>
            <a:br>
              <a:rPr lang="bg-BG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bg-BG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8-10 </a:t>
            </a:r>
            <a:r>
              <a:rPr lang="bg-BG" sz="22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декември</a:t>
            </a:r>
            <a:r>
              <a:rPr lang="bg-BG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2016</a:t>
            </a:r>
            <a:r>
              <a:rPr lang="bg-BG" sz="22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г., х-л „Орфей“, к.</a:t>
            </a:r>
            <a:r>
              <a:rPr lang="bg-BG" sz="2200" cap="non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</a:t>
            </a:r>
            <a:r>
              <a:rPr lang="bg-BG" sz="22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Пампорово </a:t>
            </a:r>
            <a:br>
              <a:rPr lang="bg-BG" sz="22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bg-BG" sz="2200" cap="non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Подзаглавие 3"/>
          <p:cNvSpPr>
            <a:spLocks noGrp="1"/>
          </p:cNvSpPr>
          <p:nvPr>
            <p:ph type="subTitle" idx="1"/>
          </p:nvPr>
        </p:nvSpPr>
        <p:spPr>
          <a:xfrm>
            <a:off x="395537" y="2564904"/>
            <a:ext cx="8458200" cy="1656184"/>
          </a:xfrm>
        </p:spPr>
        <p:txBody>
          <a:bodyPr>
            <a:noAutofit/>
          </a:bodyPr>
          <a:lstStyle/>
          <a:p>
            <a:pPr algn="ctr"/>
            <a:r>
              <a:rPr lang="bg-BG" sz="26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ДОБРИ ПРАКТИКИ, ИДЕИ И ПРЕДИЗВИКАТЕЛСТВА ПРЕД МЕСТНАТА ВЛАСТ</a:t>
            </a:r>
          </a:p>
          <a:p>
            <a:pPr algn="ctr"/>
            <a:endParaRPr lang="bg-BG" sz="2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bg-BG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Венера </a:t>
            </a:r>
            <a:r>
              <a:rPr lang="bg-BG" sz="2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Аръчкова</a:t>
            </a:r>
            <a:r>
              <a:rPr lang="bg-BG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bg-BG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Заместник-кмет на Община Смолян</a:t>
            </a:r>
            <a:endParaRPr lang="bg-BG" sz="2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D:\nmileva\Desktop\VSU_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260649"/>
            <a:ext cx="3096343" cy="137379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81633"/>
            <a:ext cx="1070683" cy="13528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331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 idx="4294967295"/>
          </p:nvPr>
        </p:nvSpPr>
        <p:spPr>
          <a:xfrm>
            <a:off x="1439863" y="238125"/>
            <a:ext cx="7704137" cy="838200"/>
          </a:xfrm>
        </p:spPr>
        <p:txBody>
          <a:bodyPr>
            <a:noAutofit/>
          </a:bodyPr>
          <a:lstStyle/>
          <a:p>
            <a:r>
              <a:rPr lang="bg-BG" sz="3000" dirty="0" smtClean="0"/>
              <a:t>ДОБРИ ПРАКТИКИ НА ОБЩИНА СМОЛЯН </a:t>
            </a:r>
            <a:endParaRPr lang="bg-BG" sz="3000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4294967295"/>
          </p:nvPr>
        </p:nvSpPr>
        <p:spPr>
          <a:xfrm>
            <a:off x="457200" y="2420938"/>
            <a:ext cx="8686800" cy="3170237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bg-BG" b="1" dirty="0" smtClean="0"/>
              <a:t>Финанси </a:t>
            </a:r>
            <a:endParaRPr lang="bg-BG" b="1" dirty="0"/>
          </a:p>
          <a:p>
            <a:pPr algn="ctr">
              <a:lnSpc>
                <a:spcPct val="150000"/>
              </a:lnSpc>
            </a:pPr>
            <a:r>
              <a:rPr lang="bg-BG" b="1" dirty="0" smtClean="0"/>
              <a:t>Градска среда</a:t>
            </a:r>
          </a:p>
          <a:p>
            <a:pPr algn="ctr">
              <a:lnSpc>
                <a:spcPct val="150000"/>
              </a:lnSpc>
            </a:pPr>
            <a:r>
              <a:rPr lang="bg-BG" b="1" dirty="0" smtClean="0"/>
              <a:t>Гражданско участие</a:t>
            </a:r>
          </a:p>
          <a:p>
            <a:endParaRPr lang="bg-BG" dirty="0"/>
          </a:p>
        </p:txBody>
      </p:sp>
      <p:sp>
        <p:nvSpPr>
          <p:cNvPr id="4" name="Правоъгълник 3"/>
          <p:cNvSpPr/>
          <p:nvPr/>
        </p:nvSpPr>
        <p:spPr>
          <a:xfrm>
            <a:off x="2915816" y="1734563"/>
            <a:ext cx="37573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bg-BG" sz="2600" cap="all" dirty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  <a:ea typeface="+mj-ea"/>
                <a:cs typeface="+mj-cs"/>
              </a:rPr>
              <a:t>в </a:t>
            </a:r>
            <a:r>
              <a:rPr lang="bg-BG" sz="2600" cap="all" dirty="0" smtClean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  <a:ea typeface="+mj-ea"/>
                <a:cs typeface="+mj-cs"/>
              </a:rPr>
              <a:t>следните области:</a:t>
            </a:r>
            <a:endParaRPr lang="bg-BG" sz="2600" cap="all" dirty="0">
              <a:solidFill>
                <a:srgbClr val="4E3B30"/>
              </a:solidFill>
              <a:effectLst>
                <a:reflection blurRad="12700" stA="48000" endA="300" endPos="55000" dir="5400000" sy="-90000" algn="bl" rotWithShape="0"/>
              </a:effectLst>
              <a:latin typeface="Franklin Gothic Medium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797871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498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1"/>
          <p:cNvSpPr>
            <a:spLocks noGrp="1"/>
          </p:cNvSpPr>
          <p:nvPr>
            <p:ph type="title"/>
          </p:nvPr>
        </p:nvSpPr>
        <p:spPr>
          <a:xfrm>
            <a:off x="1547664" y="455104"/>
            <a:ext cx="6795864" cy="838200"/>
          </a:xfrm>
        </p:spPr>
        <p:txBody>
          <a:bodyPr>
            <a:normAutofit/>
          </a:bodyPr>
          <a:lstStyle/>
          <a:p>
            <a:pPr algn="ctr"/>
            <a:r>
              <a:rPr lang="bg-BG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Финанси</a:t>
            </a:r>
            <a:endParaRPr lang="bg-BG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27584" y="2204864"/>
            <a:ext cx="7408333" cy="3450696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bg-BG" sz="2400" dirty="0" smtClean="0"/>
          </a:p>
          <a:p>
            <a:pPr marL="0" indent="0" algn="just">
              <a:buNone/>
            </a:pPr>
            <a:r>
              <a:rPr lang="bg-BG" sz="2400" dirty="0" smtClean="0"/>
              <a:t>	</a:t>
            </a:r>
            <a:r>
              <a:rPr lang="bg-BG" sz="2000" dirty="0" smtClean="0">
                <a:latin typeface="Arial" pitchFamily="34" charset="0"/>
                <a:cs typeface="Arial" pitchFamily="34" charset="0"/>
              </a:rPr>
              <a:t>Проектът </a:t>
            </a:r>
            <a:r>
              <a:rPr lang="bg-BG" sz="2000" dirty="0">
                <a:latin typeface="Arial" pitchFamily="34" charset="0"/>
                <a:cs typeface="Arial" pitchFamily="34" charset="0"/>
              </a:rPr>
              <a:t>за бюджет на Община Смолян за </a:t>
            </a:r>
            <a:r>
              <a:rPr lang="bg-BG" sz="2000" dirty="0" smtClean="0">
                <a:latin typeface="Arial" pitchFamily="34" charset="0"/>
                <a:cs typeface="Arial" pitchFamily="34" charset="0"/>
              </a:rPr>
              <a:t>2016 </a:t>
            </a:r>
            <a:r>
              <a:rPr lang="bg-BG" sz="2000" dirty="0">
                <a:latin typeface="Arial" pitchFamily="34" charset="0"/>
                <a:cs typeface="Arial" pitchFamily="34" charset="0"/>
              </a:rPr>
              <a:t>година е разработен при спазване на разпоредбите на Закона за публичните </a:t>
            </a:r>
            <a:r>
              <a:rPr lang="bg-BG" sz="2000" dirty="0" smtClean="0">
                <a:latin typeface="Arial" pitchFamily="34" charset="0"/>
                <a:cs typeface="Arial" pitchFamily="34" charset="0"/>
              </a:rPr>
              <a:t>финанси, Наредбата </a:t>
            </a:r>
            <a:r>
              <a:rPr lang="bg-BG" sz="2000" dirty="0">
                <a:latin typeface="Arial" pitchFamily="34" charset="0"/>
                <a:cs typeface="Arial" pitchFamily="34" charset="0"/>
              </a:rPr>
              <a:t>за условията и реда за съставяне на бюджетната прогноза за местните дейности за следващите три години, за съставяне, приемане, изпълнение и отчитане на общинския бюджет, Законът за Държавния бюджет на Република България за </a:t>
            </a:r>
            <a:r>
              <a:rPr lang="bg-BG" sz="2000" dirty="0" smtClean="0">
                <a:latin typeface="Arial" pitchFamily="34" charset="0"/>
                <a:cs typeface="Arial" pitchFamily="34" charset="0"/>
              </a:rPr>
              <a:t>2016 </a:t>
            </a:r>
            <a:r>
              <a:rPr lang="bg-BG" sz="2000" dirty="0">
                <a:latin typeface="Arial" pitchFamily="34" charset="0"/>
                <a:cs typeface="Arial" pitchFamily="34" charset="0"/>
              </a:rPr>
              <a:t>година. </a:t>
            </a:r>
            <a:r>
              <a:rPr lang="bg-BG" sz="2000" dirty="0" smtClean="0">
                <a:latin typeface="Arial" pitchFamily="34" charset="0"/>
                <a:cs typeface="Arial" pitchFamily="34" charset="0"/>
              </a:rPr>
              <a:t>Законът </a:t>
            </a:r>
            <a:r>
              <a:rPr lang="bg-BG" sz="2000" dirty="0">
                <a:latin typeface="Arial" pitchFamily="34" charset="0"/>
                <a:cs typeface="Arial" pitchFamily="34" charset="0"/>
              </a:rPr>
              <a:t>изменя съществено бюджетните процедури, вменява нови ангажименти на Общинския съвет, натоварва с редица нови отговорности общината и значително увеличава зависимостта от Министерство на финансите.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0648"/>
            <a:ext cx="969669" cy="122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126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1"/>
          <p:cNvSpPr>
            <a:spLocks noGrp="1"/>
          </p:cNvSpPr>
          <p:nvPr>
            <p:ph type="title"/>
          </p:nvPr>
        </p:nvSpPr>
        <p:spPr>
          <a:xfrm>
            <a:off x="1547664" y="455104"/>
            <a:ext cx="6795864" cy="838200"/>
          </a:xfrm>
        </p:spPr>
        <p:txBody>
          <a:bodyPr>
            <a:normAutofit/>
          </a:bodyPr>
          <a:lstStyle/>
          <a:p>
            <a:pPr algn="ctr"/>
            <a:endParaRPr lang="bg-BG" sz="4000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04800" y="1628800"/>
            <a:ext cx="8686800" cy="4608512"/>
          </a:xfrm>
        </p:spPr>
        <p:txBody>
          <a:bodyPr>
            <a:normAutofit fontScale="32500" lnSpcReduction="20000"/>
          </a:bodyPr>
          <a:lstStyle/>
          <a:p>
            <a:pPr marL="0" indent="0" algn="just">
              <a:buNone/>
            </a:pPr>
            <a:r>
              <a:rPr lang="bg-BG" dirty="0" smtClean="0"/>
              <a:t>	</a:t>
            </a:r>
          </a:p>
          <a:p>
            <a:pPr marL="0" indent="0" algn="just">
              <a:buNone/>
            </a:pPr>
            <a:r>
              <a:rPr lang="bg-BG" sz="4400" dirty="0"/>
              <a:t>	</a:t>
            </a:r>
            <a:endParaRPr lang="bg-BG" sz="4400" dirty="0" smtClean="0"/>
          </a:p>
          <a:p>
            <a:pPr marL="0" indent="0" algn="just">
              <a:buNone/>
            </a:pPr>
            <a:r>
              <a:rPr lang="bg-BG" sz="4400" dirty="0">
                <a:latin typeface="Arial" pitchFamily="34" charset="0"/>
                <a:cs typeface="Arial" pitchFamily="34" charset="0"/>
              </a:rPr>
              <a:t>	</a:t>
            </a:r>
            <a:r>
              <a:rPr lang="bg-BG" sz="6000" dirty="0" smtClean="0">
                <a:latin typeface="Arial" pitchFamily="34" charset="0"/>
                <a:cs typeface="Arial" pitchFamily="34" charset="0"/>
              </a:rPr>
              <a:t>Промените </a:t>
            </a:r>
            <a:r>
              <a:rPr lang="bg-BG" sz="6000" dirty="0">
                <a:latin typeface="Arial" pitchFamily="34" charset="0"/>
                <a:cs typeface="Arial" pitchFamily="34" charset="0"/>
              </a:rPr>
              <a:t>в Закона за местните данъци и такси също намират отражение в разработката на проектобюджет </a:t>
            </a:r>
            <a:r>
              <a:rPr lang="bg-BG" sz="6000" dirty="0" smtClean="0">
                <a:latin typeface="Arial" pitchFamily="34" charset="0"/>
                <a:cs typeface="Arial" pitchFamily="34" charset="0"/>
              </a:rPr>
              <a:t>2016 </a:t>
            </a:r>
            <a:r>
              <a:rPr lang="bg-BG" sz="6000" dirty="0">
                <a:latin typeface="Arial" pitchFamily="34" charset="0"/>
                <a:cs typeface="Arial" pitchFamily="34" charset="0"/>
              </a:rPr>
              <a:t>година, а именно:</a:t>
            </a:r>
          </a:p>
          <a:p>
            <a:pPr algn="just">
              <a:buFont typeface="Wingdings" pitchFamily="2" charset="2"/>
              <a:buChar char="Ø"/>
            </a:pPr>
            <a:r>
              <a:rPr lang="bg-BG" sz="6000" dirty="0">
                <a:latin typeface="Arial" pitchFamily="34" charset="0"/>
                <a:cs typeface="Arial" pitchFamily="34" charset="0"/>
              </a:rPr>
              <a:t>Общината е лишена от приходи от Данък върху най-евтините недвижими имоти, както и върху тези на </a:t>
            </a:r>
            <a:r>
              <a:rPr lang="bg-BG" sz="6000" dirty="0" smtClean="0">
                <a:latin typeface="Arial" pitchFamily="34" charset="0"/>
                <a:cs typeface="Arial" pitchFamily="34" charset="0"/>
              </a:rPr>
              <a:t>вероизповеданията;</a:t>
            </a:r>
            <a:endParaRPr lang="bg-BG" sz="6000" dirty="0"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bg-BG" sz="6000" dirty="0">
                <a:latin typeface="Arial" pitchFamily="34" charset="0"/>
                <a:cs typeface="Arial" pitchFamily="34" charset="0"/>
              </a:rPr>
              <a:t>Вменяват се правомощия за определяне на облекчения върху Данъка на старите </a:t>
            </a:r>
            <a:r>
              <a:rPr lang="bg-BG" sz="6000" dirty="0" smtClean="0">
                <a:latin typeface="Arial" pitchFamily="34" charset="0"/>
                <a:cs typeface="Arial" pitchFamily="34" charset="0"/>
              </a:rPr>
              <a:t>автомобили;</a:t>
            </a:r>
            <a:endParaRPr lang="bg-BG" sz="6000" dirty="0"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bg-BG" sz="6000" dirty="0">
                <a:latin typeface="Arial" pitchFamily="34" charset="0"/>
                <a:cs typeface="Arial" pitchFamily="34" charset="0"/>
              </a:rPr>
              <a:t>Имотите на вероизповеданията са </a:t>
            </a:r>
            <a:r>
              <a:rPr lang="bg-BG" sz="6000" dirty="0" smtClean="0">
                <a:latin typeface="Arial" pitchFamily="34" charset="0"/>
                <a:cs typeface="Arial" pitchFamily="34" charset="0"/>
              </a:rPr>
              <a:t>освободени;</a:t>
            </a:r>
          </a:p>
          <a:p>
            <a:pPr algn="just">
              <a:buFont typeface="Wingdings" pitchFamily="2" charset="2"/>
              <a:buChar char="Ø"/>
            </a:pPr>
            <a:r>
              <a:rPr lang="bg-BG" sz="6000" dirty="0" smtClean="0">
                <a:latin typeface="Arial" pitchFamily="34" charset="0"/>
                <a:cs typeface="Arial" pitchFamily="34" charset="0"/>
              </a:rPr>
              <a:t>Пълно освобождаване </a:t>
            </a:r>
            <a:r>
              <a:rPr lang="bg-BG" sz="6000" dirty="0">
                <a:latin typeface="Arial" pitchFamily="34" charset="0"/>
                <a:cs typeface="Arial" pitchFamily="34" charset="0"/>
              </a:rPr>
              <a:t>при целогодишно неползване на имоти от Такса битови </a:t>
            </a:r>
            <a:r>
              <a:rPr lang="bg-BG" sz="6000" dirty="0" smtClean="0">
                <a:latin typeface="Arial" pitchFamily="34" charset="0"/>
                <a:cs typeface="Arial" pitchFamily="34" charset="0"/>
              </a:rPr>
              <a:t>отпадъци;</a:t>
            </a:r>
            <a:endParaRPr lang="bg-BG" sz="6000" dirty="0"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bg-BG" sz="6000" dirty="0" smtClean="0">
                <a:latin typeface="Arial" pitchFamily="34" charset="0"/>
                <a:cs typeface="Arial" pitchFamily="34" charset="0"/>
              </a:rPr>
              <a:t>Увеличава </a:t>
            </a:r>
            <a:r>
              <a:rPr lang="bg-BG" sz="6000" dirty="0">
                <a:latin typeface="Arial" pitchFamily="34" charset="0"/>
                <a:cs typeface="Arial" pitchFamily="34" charset="0"/>
              </a:rPr>
              <a:t>се минималната работна заплата без включване на съответните ресурси в стандарта за общинската </a:t>
            </a:r>
            <a:r>
              <a:rPr lang="bg-BG" sz="6000" dirty="0" smtClean="0">
                <a:latin typeface="Arial" pitchFamily="34" charset="0"/>
                <a:cs typeface="Arial" pitchFamily="34" charset="0"/>
              </a:rPr>
              <a:t>администрация и увеличаване на налога за таксите;</a:t>
            </a:r>
          </a:p>
          <a:p>
            <a:pPr algn="just">
              <a:buFont typeface="Wingdings" pitchFamily="2" charset="2"/>
              <a:buChar char="Ø"/>
            </a:pPr>
            <a:r>
              <a:rPr lang="bg-BG" sz="6000" dirty="0" smtClean="0">
                <a:latin typeface="Arial" pitchFamily="34" charset="0"/>
                <a:cs typeface="Arial" pitchFamily="34" charset="0"/>
              </a:rPr>
              <a:t>Община Смолян използва приетите и утвърдени размери на МДТ от 2012г. </a:t>
            </a:r>
            <a:r>
              <a:rPr lang="bg-BG" sz="6000" dirty="0">
                <a:latin typeface="Arial" pitchFamily="34" charset="0"/>
                <a:cs typeface="Arial" pitchFamily="34" charset="0"/>
              </a:rPr>
              <a:t> </a:t>
            </a:r>
            <a:r>
              <a:rPr lang="bg-BG" sz="6000" dirty="0" smtClean="0">
                <a:latin typeface="Arial" pitchFamily="34" charset="0"/>
                <a:cs typeface="Arial" pitchFamily="34" charset="0"/>
              </a:rPr>
              <a:t>независимо от икономическата ситуация в страната.</a:t>
            </a:r>
            <a:endParaRPr lang="bg-BG" sz="60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bg-BG" sz="4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0648"/>
            <a:ext cx="969669" cy="122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378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1"/>
          <p:cNvSpPr>
            <a:spLocks noGrp="1"/>
          </p:cNvSpPr>
          <p:nvPr>
            <p:ph type="title"/>
          </p:nvPr>
        </p:nvSpPr>
        <p:spPr>
          <a:xfrm>
            <a:off x="1547664" y="455104"/>
            <a:ext cx="6795864" cy="838200"/>
          </a:xfrm>
        </p:spPr>
        <p:txBody>
          <a:bodyPr>
            <a:normAutofit/>
          </a:bodyPr>
          <a:lstStyle/>
          <a:p>
            <a:pPr algn="ctr"/>
            <a:endParaRPr lang="bg-BG" sz="4000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251520" y="1772816"/>
            <a:ext cx="8686800" cy="4323110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buNone/>
            </a:pPr>
            <a:r>
              <a:rPr lang="bg-BG" sz="4400" dirty="0" smtClean="0"/>
              <a:t>	</a:t>
            </a:r>
          </a:p>
          <a:p>
            <a:pPr marL="0" indent="0" algn="just">
              <a:buNone/>
            </a:pPr>
            <a:r>
              <a:rPr lang="bg-BG" sz="4400" dirty="0">
                <a:latin typeface="Arial" pitchFamily="34" charset="0"/>
                <a:cs typeface="Arial" pitchFamily="34" charset="0"/>
              </a:rPr>
              <a:t>	</a:t>
            </a:r>
            <a:endParaRPr lang="bg-BG" sz="4400" dirty="0" smtClean="0"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r>
              <a:rPr lang="bg-BG" sz="4400" dirty="0">
                <a:latin typeface="Arial" pitchFamily="34" charset="0"/>
                <a:cs typeface="Arial" pitchFamily="34" charset="0"/>
              </a:rPr>
              <a:t>	</a:t>
            </a:r>
            <a:r>
              <a:rPr lang="bg-BG" sz="8000" dirty="0" smtClean="0">
                <a:latin typeface="Arial" pitchFamily="34" charset="0"/>
                <a:cs typeface="Arial" pitchFamily="34" charset="0"/>
              </a:rPr>
              <a:t>	Община </a:t>
            </a:r>
            <a:r>
              <a:rPr lang="bg-BG" sz="8000" dirty="0">
                <a:latin typeface="Arial" pitchFamily="34" charset="0"/>
                <a:cs typeface="Arial" pitchFamily="34" charset="0"/>
              </a:rPr>
              <a:t>Смолян наложи финансова дисциплина чрез прецизно и ефективно контролиране на извършваните разходи. За целта е създаден режим на съгласуване, задължаващ всеки директор на дирекция да разрешава извършването на разходи в ресорната му </a:t>
            </a:r>
            <a:r>
              <a:rPr lang="bg-BG" sz="8000" dirty="0" smtClean="0">
                <a:latin typeface="Arial" pitchFamily="34" charset="0"/>
                <a:cs typeface="Arial" pitchFamily="34" charset="0"/>
              </a:rPr>
              <a:t>дирекция съгласно системата за управление на финансовите средства. </a:t>
            </a:r>
            <a:r>
              <a:rPr lang="bg-BG" sz="8000" dirty="0">
                <a:latin typeface="Arial" pitchFamily="34" charset="0"/>
                <a:cs typeface="Arial" pitchFamily="34" charset="0"/>
              </a:rPr>
              <a:t>Директора на дирекция ФСБД при нецелесъобразност на заявените разходи, може да откаже мотивирано извършването им. Ревизирани са всички действащи договори, сключени с Община Смолян и са предприети действия за прекратяване на икономически необоснованите договори. В резултат на осъществената финансова дисциплина са погасени голяма част от заварените просрочени задължения.</a:t>
            </a:r>
          </a:p>
          <a:p>
            <a:pPr marL="0" lvl="0" indent="0" algn="just">
              <a:buNone/>
            </a:pPr>
            <a:r>
              <a:rPr lang="bg-BG" sz="8000" dirty="0" smtClean="0">
                <a:latin typeface="Arial" pitchFamily="34" charset="0"/>
                <a:cs typeface="Arial" pitchFamily="34" charset="0"/>
              </a:rPr>
              <a:t>	</a:t>
            </a:r>
            <a:endParaRPr lang="bg-BG" sz="8000" dirty="0">
              <a:latin typeface="Arial" pitchFamily="34" charset="0"/>
              <a:cs typeface="Arial" pitchFamily="34" charset="0"/>
            </a:endParaRPr>
          </a:p>
          <a:p>
            <a:pPr marL="0" lvl="0" indent="0">
              <a:buNone/>
            </a:pPr>
            <a:r>
              <a:rPr lang="bg-BG" sz="8000" dirty="0" smtClean="0">
                <a:latin typeface="Arial" pitchFamily="34" charset="0"/>
                <a:cs typeface="Arial" pitchFamily="34" charset="0"/>
              </a:rPr>
              <a:t>	</a:t>
            </a:r>
            <a:endParaRPr lang="bg-BG" sz="8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0648"/>
            <a:ext cx="969669" cy="122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222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1"/>
          <p:cNvSpPr>
            <a:spLocks noGrp="1"/>
          </p:cNvSpPr>
          <p:nvPr>
            <p:ph type="title"/>
          </p:nvPr>
        </p:nvSpPr>
        <p:spPr>
          <a:xfrm>
            <a:off x="1547664" y="455104"/>
            <a:ext cx="6795864" cy="838200"/>
          </a:xfrm>
        </p:spPr>
        <p:txBody>
          <a:bodyPr>
            <a:normAutofit/>
          </a:bodyPr>
          <a:lstStyle/>
          <a:p>
            <a:pPr algn="ctr"/>
            <a:endParaRPr lang="bg-BG" sz="4000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04800" y="1700808"/>
            <a:ext cx="8686800" cy="4379317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buNone/>
            </a:pPr>
            <a:r>
              <a:rPr lang="bg-BG" sz="1800" dirty="0" smtClean="0"/>
              <a:t>	</a:t>
            </a:r>
          </a:p>
          <a:p>
            <a:pPr marL="0" indent="0" algn="just">
              <a:buNone/>
            </a:pPr>
            <a:r>
              <a:rPr lang="bg-BG" sz="1800" dirty="0">
                <a:latin typeface="Arial" pitchFamily="34" charset="0"/>
                <a:cs typeface="Arial" pitchFamily="34" charset="0"/>
              </a:rPr>
              <a:t>	</a:t>
            </a:r>
            <a:r>
              <a:rPr lang="bg-BG" sz="4200" dirty="0" smtClean="0">
                <a:latin typeface="Arial" pitchFamily="34" charset="0"/>
                <a:cs typeface="Arial" pitchFamily="34" charset="0"/>
              </a:rPr>
              <a:t>Оптимизацията </a:t>
            </a:r>
            <a:r>
              <a:rPr lang="bg-BG" sz="4200" dirty="0">
                <a:latin typeface="Arial" pitchFamily="34" charset="0"/>
                <a:cs typeface="Arial" pitchFamily="34" charset="0"/>
              </a:rPr>
              <a:t>на персонала е постигната не чрез намаляване на числеността, а чрез незаети щатни </a:t>
            </a:r>
            <a:r>
              <a:rPr lang="bg-BG" sz="4200" dirty="0" smtClean="0">
                <a:latin typeface="Arial" pitchFamily="34" charset="0"/>
                <a:cs typeface="Arial" pitchFamily="34" charset="0"/>
              </a:rPr>
              <a:t>бройки утвърдени </a:t>
            </a:r>
            <a:r>
              <a:rPr lang="bg-BG" sz="4200" dirty="0">
                <a:latin typeface="Arial" pitchFamily="34" charset="0"/>
                <a:cs typeface="Arial" pitchFamily="34" charset="0"/>
              </a:rPr>
              <a:t>в структурата на Общинска администрация. </a:t>
            </a:r>
            <a:endParaRPr lang="bg-BG" sz="4200" dirty="0" smtClean="0"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r>
              <a:rPr lang="bg-BG" sz="4200" dirty="0" smtClean="0">
                <a:latin typeface="Arial" pitchFamily="34" charset="0"/>
                <a:cs typeface="Arial" pitchFamily="34" charset="0"/>
              </a:rPr>
              <a:t>	На </a:t>
            </a:r>
            <a:r>
              <a:rPr lang="bg-BG" sz="4200" dirty="0">
                <a:latin typeface="Arial" pitchFamily="34" charset="0"/>
                <a:cs typeface="Arial" pitchFamily="34" charset="0"/>
              </a:rPr>
              <a:t>служителите, работещи в администрацията се увеличи обема на заетост чрез актуализиране на длъжностните характеристики, където са им вменени сходни допълнителни задължения. </a:t>
            </a:r>
            <a:endParaRPr lang="bg-BG" sz="4200" dirty="0" smtClean="0"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r>
              <a:rPr lang="bg-BG" sz="4200" dirty="0">
                <a:latin typeface="Arial" pitchFamily="34" charset="0"/>
                <a:cs typeface="Arial" pitchFamily="34" charset="0"/>
              </a:rPr>
              <a:t>	</a:t>
            </a:r>
            <a:r>
              <a:rPr lang="bg-BG" sz="4200" dirty="0" smtClean="0">
                <a:latin typeface="Arial" pitchFamily="34" charset="0"/>
                <a:cs typeface="Arial" pitchFamily="34" charset="0"/>
              </a:rPr>
              <a:t>Организацията </a:t>
            </a:r>
            <a:r>
              <a:rPr lang="bg-BG" sz="4200" dirty="0">
                <a:latin typeface="Arial" pitchFamily="34" charset="0"/>
                <a:cs typeface="Arial" pitchFamily="34" charset="0"/>
              </a:rPr>
              <a:t>на работа, както и критериите за информацията, която </a:t>
            </a:r>
            <a:r>
              <a:rPr lang="bg-BG" sz="4200" dirty="0" smtClean="0">
                <a:latin typeface="Arial" pitchFamily="34" charset="0"/>
                <a:cs typeface="Arial" pitchFamily="34" charset="0"/>
              </a:rPr>
              <a:t>дирекцията  трябва </a:t>
            </a:r>
            <a:r>
              <a:rPr lang="bg-BG" sz="4200" dirty="0">
                <a:latin typeface="Arial" pitchFamily="34" charset="0"/>
                <a:cs typeface="Arial" pitchFamily="34" charset="0"/>
              </a:rPr>
              <a:t>да предостави в своята работа е въведено и задължението за гъвкаво </a:t>
            </a:r>
            <a:r>
              <a:rPr lang="bg-BG" sz="4200" dirty="0" smtClean="0">
                <a:latin typeface="Arial" pitchFamily="34" charset="0"/>
                <a:cs typeface="Arial" pitchFamily="34" charset="0"/>
              </a:rPr>
              <a:t>работно време </a:t>
            </a:r>
            <a:r>
              <a:rPr lang="bg-BG" sz="4200" dirty="0">
                <a:latin typeface="Arial" pitchFamily="34" charset="0"/>
                <a:cs typeface="Arial" pitchFamily="34" charset="0"/>
              </a:rPr>
              <a:t>на звената за обслужване. Тези промени дават повече удобство за </a:t>
            </a:r>
            <a:r>
              <a:rPr lang="bg-BG" sz="4200" dirty="0" smtClean="0">
                <a:latin typeface="Arial" pitchFamily="34" charset="0"/>
                <a:cs typeface="Arial" pitchFamily="34" charset="0"/>
              </a:rPr>
              <a:t>потребителите на </a:t>
            </a:r>
            <a:r>
              <a:rPr lang="bg-BG" sz="4200" dirty="0">
                <a:latin typeface="Arial" pitchFamily="34" charset="0"/>
                <a:cs typeface="Arial" pitchFamily="34" charset="0"/>
              </a:rPr>
              <a:t>услуги. </a:t>
            </a:r>
            <a:endParaRPr lang="bg-BG" sz="4200" dirty="0" smtClean="0"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r>
              <a:rPr lang="bg-BG" sz="4200" dirty="0" smtClean="0">
                <a:latin typeface="Arial" pitchFamily="34" charset="0"/>
                <a:cs typeface="Arial" pitchFamily="34" charset="0"/>
              </a:rPr>
              <a:t>	</a:t>
            </a:r>
            <a:endParaRPr lang="bg-BG" sz="1800" dirty="0" smtClean="0"/>
          </a:p>
          <a:p>
            <a:pPr marL="0" lvl="0" indent="0" algn="just">
              <a:buNone/>
            </a:pPr>
            <a:endParaRPr lang="bg-BG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0648"/>
            <a:ext cx="969669" cy="122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459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1"/>
          <p:cNvSpPr>
            <a:spLocks noGrp="1"/>
          </p:cNvSpPr>
          <p:nvPr>
            <p:ph type="title"/>
          </p:nvPr>
        </p:nvSpPr>
        <p:spPr>
          <a:xfrm>
            <a:off x="1547664" y="455104"/>
            <a:ext cx="6795864" cy="838200"/>
          </a:xfrm>
        </p:spPr>
        <p:txBody>
          <a:bodyPr>
            <a:normAutofit/>
          </a:bodyPr>
          <a:lstStyle/>
          <a:p>
            <a:pPr algn="ctr"/>
            <a:endParaRPr lang="bg-BG" sz="4000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 algn="just">
              <a:buNone/>
            </a:pPr>
            <a:endParaRPr lang="bg-BG" sz="2000" dirty="0" smtClean="0">
              <a:latin typeface="Arial" pitchFamily="34" charset="0"/>
              <a:cs typeface="Arial" pitchFamily="34" charset="0"/>
            </a:endParaRPr>
          </a:p>
          <a:p>
            <a:pPr marL="0" lvl="0" indent="0" algn="just">
              <a:buNone/>
            </a:pPr>
            <a:r>
              <a:rPr lang="bg-BG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bg-BG" sz="2000" dirty="0" smtClean="0">
                <a:latin typeface="Arial" pitchFamily="34" charset="0"/>
                <a:cs typeface="Arial" pitchFamily="34" charset="0"/>
              </a:rPr>
              <a:t>С </a:t>
            </a:r>
            <a:r>
              <a:rPr lang="bg-BG" sz="2000" dirty="0">
                <a:latin typeface="Arial" pitchFamily="34" charset="0"/>
                <a:cs typeface="Arial" pitchFamily="34" charset="0"/>
              </a:rPr>
              <a:t>цел намаляване на разходите за ФРЗ и оптимизиране на персонала – дирекция ФСДБ е разделена на два отдела  - „МДТ“ /Местни Данъци и Такси/  и „ФСДБ, ЧР и ФК“ / Финансово счетоводна дейност и бюджет, човешки ресурси и финансов контрол/които обслужват  Община Смолян, всички кметства и кметски наместничества, както и детски градини, здравни кабинети  и детска кухня. </a:t>
            </a:r>
          </a:p>
          <a:p>
            <a:pPr marL="0" lvl="0" indent="0" algn="just">
              <a:buNone/>
            </a:pPr>
            <a:r>
              <a:rPr lang="bg-BG" sz="2000" dirty="0">
                <a:latin typeface="Arial" pitchFamily="34" charset="0"/>
                <a:cs typeface="Arial" pitchFamily="34" charset="0"/>
              </a:rPr>
              <a:t>	С обединяването на дейността се постигна контрол върху изразходване на средствата, уплътняване натовареността на персонала</a:t>
            </a:r>
            <a:r>
              <a:rPr lang="bg-BG" sz="2000" dirty="0" smtClean="0">
                <a:latin typeface="Arial" pitchFamily="34" charset="0"/>
                <a:cs typeface="Arial" pitchFamily="34" charset="0"/>
              </a:rPr>
              <a:t>, неговата взаимозаменяемост, изразходване на средства за различни обекти на база необходимост и приоритет, </a:t>
            </a:r>
            <a:r>
              <a:rPr lang="bg-BG" sz="2000" dirty="0">
                <a:latin typeface="Arial" pitchFamily="34" charset="0"/>
                <a:cs typeface="Arial" pitchFamily="34" charset="0"/>
              </a:rPr>
              <a:t>и всичко това води до намаляване на разходите за ФРЗ и издръжка</a:t>
            </a:r>
            <a:r>
              <a:rPr lang="bg-BG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0" lvl="0" indent="0" algn="just">
              <a:buNone/>
            </a:pPr>
            <a:endParaRPr lang="bg-BG" sz="2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0648"/>
            <a:ext cx="969669" cy="122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76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1"/>
          <p:cNvSpPr>
            <a:spLocks noGrp="1"/>
          </p:cNvSpPr>
          <p:nvPr>
            <p:ph type="title"/>
          </p:nvPr>
        </p:nvSpPr>
        <p:spPr>
          <a:xfrm>
            <a:off x="1547664" y="455104"/>
            <a:ext cx="6795864" cy="838200"/>
          </a:xfrm>
        </p:spPr>
        <p:txBody>
          <a:bodyPr>
            <a:normAutofit/>
          </a:bodyPr>
          <a:lstStyle/>
          <a:p>
            <a:pPr algn="ctr"/>
            <a:endParaRPr lang="bg-BG" sz="4000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04800" y="1700808"/>
            <a:ext cx="8686800" cy="4379317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bg-BG" sz="2200" dirty="0" smtClean="0">
                <a:latin typeface="Arial" pitchFamily="34" charset="0"/>
                <a:cs typeface="Arial" pitchFamily="34" charset="0"/>
              </a:rPr>
              <a:t>	</a:t>
            </a:r>
          </a:p>
          <a:p>
            <a:pPr marL="0" indent="0" algn="just">
              <a:buNone/>
            </a:pPr>
            <a:r>
              <a:rPr lang="bg-BG" sz="2200" dirty="0">
                <a:latin typeface="Arial" pitchFamily="34" charset="0"/>
                <a:cs typeface="Arial" pitchFamily="34" charset="0"/>
              </a:rPr>
              <a:t>	</a:t>
            </a:r>
            <a:r>
              <a:rPr lang="bg-BG" sz="2200" dirty="0" smtClean="0">
                <a:latin typeface="Arial" pitchFamily="34" charset="0"/>
                <a:cs typeface="Arial" pitchFamily="34" charset="0"/>
              </a:rPr>
              <a:t>Въвеждането </a:t>
            </a:r>
            <a:r>
              <a:rPr lang="bg-BG" sz="2200" dirty="0">
                <a:latin typeface="Arial" pitchFamily="34" charset="0"/>
                <a:cs typeface="Arial" pitchFamily="34" charset="0"/>
              </a:rPr>
              <a:t>на модерните технологии в администрацията е мощно средство за повишаване на ефективността и качеството на обслужване. Електронната комуникация между различните дирекции, институциите, гражданите и бизнеса спестява време и средства, елиминира време-пространствените ограничения, гарантира повече прозрачност. Не по-малко важна обаче е и промяната в мисленето – администрацията трябва все по-активно да търси нови модерни практики, да „отвори” врати за нестандартни решения</a:t>
            </a:r>
            <a:r>
              <a:rPr lang="bg-BG" sz="2200" dirty="0" smtClean="0">
                <a:latin typeface="Arial" pitchFamily="34" charset="0"/>
                <a:cs typeface="Arial" pitchFamily="34" charset="0"/>
              </a:rPr>
              <a:t>. Община Смолян е сертифицирана по ИСО 9001- за качество, 14001 – за екология и 27001 – за информационна сигурност.</a:t>
            </a:r>
            <a:endParaRPr lang="bg-BG" sz="22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bg-BG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0648"/>
            <a:ext cx="969669" cy="122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71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1"/>
          <p:cNvSpPr>
            <a:spLocks noGrp="1"/>
          </p:cNvSpPr>
          <p:nvPr>
            <p:ph type="title"/>
          </p:nvPr>
        </p:nvSpPr>
        <p:spPr>
          <a:xfrm>
            <a:off x="1547664" y="455104"/>
            <a:ext cx="6795864" cy="838200"/>
          </a:xfrm>
        </p:spPr>
        <p:txBody>
          <a:bodyPr>
            <a:normAutofit/>
          </a:bodyPr>
          <a:lstStyle/>
          <a:p>
            <a:pPr algn="ctr"/>
            <a:endParaRPr lang="bg-BG" sz="4000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bg-BG" sz="2200" dirty="0" smtClean="0">
                <a:latin typeface="Arial" pitchFamily="34" charset="0"/>
                <a:cs typeface="Arial" pitchFamily="34" charset="0"/>
              </a:rPr>
              <a:t>	</a:t>
            </a:r>
          </a:p>
          <a:p>
            <a:pPr marL="0" indent="0" algn="just">
              <a:buNone/>
            </a:pPr>
            <a:r>
              <a:rPr lang="bg-BG" sz="2200" dirty="0">
                <a:latin typeface="Arial" pitchFamily="34" charset="0"/>
                <a:cs typeface="Arial" pitchFamily="34" charset="0"/>
              </a:rPr>
              <a:t>	</a:t>
            </a:r>
            <a:r>
              <a:rPr lang="bg-BG" sz="2200" noProof="1" smtClean="0">
                <a:latin typeface="Arial" panose="020B0604020202020204" pitchFamily="34" charset="0"/>
                <a:cs typeface="Arial" pitchFamily="34" charset="0"/>
              </a:rPr>
              <a:t>През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bg-BG" sz="2200" dirty="0" smtClean="0">
                <a:latin typeface="Arial" pitchFamily="34" charset="0"/>
                <a:cs typeface="Arial" pitchFamily="34" charset="0"/>
              </a:rPr>
              <a:t>последните години благодарение на иновациите и трансфера на добрите практики, които се адаптираха и усвоиха от общинската администрация, мнението на гражданите за дейността й, постепенно започна да се променя в положителна посока. Не бива 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да 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се </a:t>
            </a:r>
            <a:r>
              <a:rPr lang="bg-BG" sz="2200" dirty="0" smtClean="0">
                <a:latin typeface="Arial" pitchFamily="34" charset="0"/>
                <a:cs typeface="Arial" pitchFamily="34" charset="0"/>
              </a:rPr>
              <a:t>забравя едно и то е, че същността на администрацията е, и винаги е била да служи на гражданите и всички стъпки които се предприемат са именно в посока на по-всеобхватно задоволяване на обществените интереси. </a:t>
            </a:r>
          </a:p>
          <a:p>
            <a:pPr marL="0" indent="0" algn="just">
              <a:buNone/>
            </a:pPr>
            <a:r>
              <a:rPr lang="bg-BG" sz="2200" dirty="0">
                <a:latin typeface="Arial" pitchFamily="34" charset="0"/>
                <a:cs typeface="Arial" pitchFamily="34" charset="0"/>
              </a:rPr>
              <a:t>	</a:t>
            </a:r>
            <a:r>
              <a:rPr lang="bg-BG" sz="2200" dirty="0" smtClean="0">
                <a:latin typeface="Arial" pitchFamily="34" charset="0"/>
                <a:cs typeface="Arial" pitchFamily="34" charset="0"/>
              </a:rPr>
              <a:t>Доброто управление създава взаимна отговорност и доверие между държавата и обществото, защото публичните политики се правят открито, честно и с грижа за гражданите. </a:t>
            </a:r>
          </a:p>
          <a:p>
            <a:pPr marL="0" indent="0" algn="just">
              <a:buNone/>
            </a:pPr>
            <a:r>
              <a:rPr lang="bg-BG" sz="2200" dirty="0" smtClean="0">
                <a:latin typeface="Arial" pitchFamily="34" charset="0"/>
                <a:cs typeface="Arial" pitchFamily="34" charset="0"/>
              </a:rPr>
              <a:t>	В тази връзка не можем да отречем факта, че през последните години Правителството на България осъзна необходимостта от значително инвестиране на финансови и човешки ресурси за постигане на онази надеждност, характерна за Европейското административно пространство. </a:t>
            </a:r>
          </a:p>
          <a:p>
            <a:pPr marL="0" indent="0" algn="just">
              <a:buNone/>
            </a:pPr>
            <a:endParaRPr lang="bg-BG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0648"/>
            <a:ext cx="969669" cy="122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156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19472"/>
            <a:ext cx="8686800" cy="838200"/>
          </a:xfrm>
        </p:spPr>
        <p:txBody>
          <a:bodyPr/>
          <a:lstStyle/>
          <a:p>
            <a:pPr algn="ctr"/>
            <a:r>
              <a:rPr lang="bg-BG" b="1" dirty="0" smtClean="0">
                <a:latin typeface="Arial" panose="020B0604020202020204" pitchFamily="34" charset="0"/>
                <a:cs typeface="Arial" panose="020B0604020202020204" pitchFamily="34" charset="0"/>
              </a:rPr>
              <a:t>Градска среда</a:t>
            </a:r>
            <a:endParaRPr lang="bg-BG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07504" y="1081402"/>
            <a:ext cx="8686800" cy="364374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bg-BG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Оптимален ефект по отношение сигурността на пешеходците в градската зона на община Смолян с минимален разход на средства, постигнато чрез:</a:t>
            </a:r>
          </a:p>
          <a:p>
            <a:r>
              <a:rPr lang="bg-BG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Осветяване на пешеходните пътеки в тъмната част от денонощието с </a:t>
            </a:r>
            <a:r>
              <a:rPr lang="bg-BG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енергоспестяващи</a:t>
            </a:r>
            <a:r>
              <a:rPr lang="bg-BG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LED </a:t>
            </a:r>
            <a:r>
              <a:rPr lang="bg-BG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прожектори, които осветяват както самата пешеходна пътека, така и зоната за изчакване на пешеходците;</a:t>
            </a:r>
          </a:p>
          <a:p>
            <a:r>
              <a:rPr lang="bg-BG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Маркировка, положена с устойчива боя за ХПМ и </a:t>
            </a:r>
            <a:r>
              <a:rPr lang="bg-BG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светлоотразителни</a:t>
            </a:r>
            <a:r>
              <a:rPr lang="bg-BG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перли;</a:t>
            </a:r>
          </a:p>
          <a:p>
            <a:r>
              <a:rPr lang="bg-BG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Задигнати пътеки по най-натоварените участъци, отговарящи на Наредба №1 на МРРБ.</a:t>
            </a: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bg-BG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bg-BG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bg-BG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bg-BG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293096"/>
            <a:ext cx="3192016" cy="239401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676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sz="half" idx="2"/>
          </p:nvPr>
        </p:nvSpPr>
        <p:spPr>
          <a:xfrm>
            <a:off x="179512" y="1340768"/>
            <a:ext cx="3744416" cy="4536504"/>
          </a:xfrm>
        </p:spPr>
        <p:txBody>
          <a:bodyPr>
            <a:normAutofit/>
          </a:bodyPr>
          <a:lstStyle/>
          <a:p>
            <a:r>
              <a:rPr lang="ru-RU" dirty="0"/>
              <a:t>Осветление на </a:t>
            </a:r>
            <a:r>
              <a:rPr lang="ru-RU" dirty="0" err="1"/>
              <a:t>градските</a:t>
            </a:r>
            <a:r>
              <a:rPr lang="ru-RU" dirty="0"/>
              <a:t> </a:t>
            </a:r>
            <a:r>
              <a:rPr lang="ru-RU" dirty="0" err="1"/>
              <a:t>паркове</a:t>
            </a:r>
            <a:r>
              <a:rPr lang="ru-RU" dirty="0"/>
              <a:t>, </a:t>
            </a:r>
            <a:r>
              <a:rPr lang="ru-RU" dirty="0" err="1"/>
              <a:t>което</a:t>
            </a:r>
            <a:r>
              <a:rPr lang="ru-RU" dirty="0"/>
              <a:t> е </a:t>
            </a:r>
            <a:r>
              <a:rPr lang="ru-RU" dirty="0" err="1"/>
              <a:t>свързано</a:t>
            </a:r>
            <a:r>
              <a:rPr lang="ru-RU" dirty="0"/>
              <a:t> с </a:t>
            </a:r>
            <a:r>
              <a:rPr lang="ru-RU" dirty="0" err="1"/>
              <a:t>уличното</a:t>
            </a:r>
            <a:r>
              <a:rPr lang="ru-RU" dirty="0"/>
              <a:t> осветление и се </a:t>
            </a:r>
            <a:r>
              <a:rPr lang="ru-RU" dirty="0" err="1"/>
              <a:t>включва</a:t>
            </a:r>
            <a:r>
              <a:rPr lang="ru-RU" dirty="0"/>
              <a:t> в определено </a:t>
            </a:r>
            <a:r>
              <a:rPr lang="ru-RU" dirty="0" err="1"/>
              <a:t>време</a:t>
            </a:r>
            <a:r>
              <a:rPr lang="ru-RU" dirty="0"/>
              <a:t> </a:t>
            </a:r>
            <a:r>
              <a:rPr lang="ru-RU" dirty="0" err="1"/>
              <a:t>всеки</a:t>
            </a:r>
            <a:r>
              <a:rPr lang="ru-RU" dirty="0"/>
              <a:t> </a:t>
            </a:r>
            <a:r>
              <a:rPr lang="ru-RU" dirty="0" err="1"/>
              <a:t>ден</a:t>
            </a:r>
            <a:r>
              <a:rPr lang="ru-RU" dirty="0"/>
              <a:t> и </a:t>
            </a:r>
            <a:r>
              <a:rPr lang="ru-RU" dirty="0" err="1"/>
              <a:t>осветеност</a:t>
            </a:r>
            <a:r>
              <a:rPr lang="ru-RU" dirty="0"/>
              <a:t> на </a:t>
            </a:r>
            <a:r>
              <a:rPr lang="ru-RU" dirty="0" err="1"/>
              <a:t>спортните</a:t>
            </a:r>
            <a:r>
              <a:rPr lang="ru-RU" dirty="0"/>
              <a:t> площадки при </a:t>
            </a:r>
            <a:r>
              <a:rPr lang="ru-RU" dirty="0" err="1"/>
              <a:t>заявено</a:t>
            </a:r>
            <a:r>
              <a:rPr lang="ru-RU" dirty="0"/>
              <a:t> посещение с цел </a:t>
            </a:r>
            <a:r>
              <a:rPr lang="ru-RU" dirty="0" err="1"/>
              <a:t>пестене</a:t>
            </a:r>
            <a:r>
              <a:rPr lang="ru-RU" dirty="0"/>
              <a:t> на </a:t>
            </a:r>
            <a:r>
              <a:rPr lang="ru-RU" dirty="0" err="1"/>
              <a:t>енергия</a:t>
            </a:r>
            <a:r>
              <a:rPr lang="ru-RU" dirty="0"/>
              <a:t>. </a:t>
            </a:r>
          </a:p>
          <a:p>
            <a:endParaRPr lang="bg-BG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340768"/>
            <a:ext cx="3255546" cy="2438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429000"/>
            <a:ext cx="3316287" cy="248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083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5436096" y="1628800"/>
            <a:ext cx="3623320" cy="44644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bg-BG" dirty="0"/>
              <a:t>Община Смолян е </a:t>
            </a:r>
            <a:r>
              <a:rPr lang="bg-BG" dirty="0" smtClean="0"/>
              <a:t>разположена </a:t>
            </a:r>
            <a:r>
              <a:rPr lang="bg-BG" dirty="0"/>
              <a:t>в сърцето на Родопите на територия от 879 кв. </a:t>
            </a:r>
            <a:r>
              <a:rPr lang="bg-BG" dirty="0" smtClean="0"/>
              <a:t>км</a:t>
            </a:r>
            <a:r>
              <a:rPr lang="bg-BG" dirty="0"/>
              <a:t>. 70% от тях са покрити с вековни гори. </a:t>
            </a:r>
            <a:r>
              <a:rPr lang="bg-BG" dirty="0" smtClean="0"/>
              <a:t>Планинският </a:t>
            </a:r>
            <a:r>
              <a:rPr lang="bg-BG" dirty="0"/>
              <a:t>град съчетава модерното строителство с традиционната родопска архитектура.</a:t>
            </a:r>
          </a:p>
        </p:txBody>
      </p:sp>
      <p:pic>
        <p:nvPicPr>
          <p:cNvPr id="7" name="Картина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34" y="1487761"/>
            <a:ext cx="5315011" cy="4389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521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86800" cy="838200"/>
          </a:xfrm>
        </p:spPr>
        <p:txBody>
          <a:bodyPr/>
          <a:lstStyle/>
          <a:p>
            <a:pPr algn="ctr"/>
            <a:r>
              <a:rPr lang="bg-BG" b="1" dirty="0" smtClean="0">
                <a:latin typeface="Arial" panose="020B0604020202020204" pitchFamily="34" charset="0"/>
                <a:cs typeface="Arial" panose="020B0604020202020204" pitchFamily="34" charset="0"/>
              </a:rPr>
              <a:t>Гражданско участие:</a:t>
            </a:r>
            <a:endParaRPr lang="bg-BG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95536" y="1196752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bg-BG" sz="2100" dirty="0" smtClean="0"/>
              <a:t>Активно гражданско участие и обратна връзка с местната власт чрез:</a:t>
            </a:r>
          </a:p>
          <a:p>
            <a:r>
              <a:rPr lang="bg-BG" sz="2100" dirty="0" smtClean="0"/>
              <a:t>Приемни за жителите на селата в Община Смолян, организирани от Общински съвет – Смолян, на които те поставят своите текущи проблеми и въпроси. Така хората получават възможност да насочат вниманието на местната власт върху проблемите на тяхното населено място.</a:t>
            </a:r>
          </a:p>
          <a:p>
            <a:r>
              <a:rPr lang="bg-BG" sz="2100" dirty="0" smtClean="0"/>
              <a:t>Обществени съвети в селата, които заседават по предварително определен график или по извънредно свикване от кмета на съответното село. Членове на съветите са хора от местните институции, бизнеса и граждани с активна позиция. Те дават своята позиция по въпросите, поставени от кмета, както и представят пред него искания и проблеми на своите съселяни. Обществените съвети представляват своеобразен коректив на кмета на населеното място и са най-доброто средство за установяване на пряка връзка между жителите и местната управа.   </a:t>
            </a:r>
            <a:endParaRPr lang="bg-BG" sz="2100" dirty="0"/>
          </a:p>
        </p:txBody>
      </p:sp>
    </p:spTree>
    <p:extLst>
      <p:ext uri="{BB962C8B-B14F-4D97-AF65-F5344CB8AC3E}">
        <p14:creationId xmlns:p14="http://schemas.microsoft.com/office/powerpoint/2010/main" val="142754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лавие 8"/>
          <p:cNvSpPr>
            <a:spLocks noGrp="1"/>
          </p:cNvSpPr>
          <p:nvPr>
            <p:ph type="title"/>
          </p:nvPr>
        </p:nvSpPr>
        <p:spPr>
          <a:xfrm>
            <a:off x="323528" y="332656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bg-BG" dirty="0"/>
              <a:t>Добро сътрудничество между Община Смолян и младежки организации</a:t>
            </a:r>
          </a:p>
        </p:txBody>
      </p:sp>
      <p:sp>
        <p:nvSpPr>
          <p:cNvPr id="10" name="Контейнер за съдържание 9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Десет</a:t>
            </a:r>
            <a:r>
              <a:rPr lang="ru-RU" dirty="0" smtClean="0"/>
              <a:t> </a:t>
            </a:r>
            <a:r>
              <a:rPr lang="ru-RU" dirty="0"/>
              <a:t>проекта на </a:t>
            </a:r>
            <a:r>
              <a:rPr lang="ru-RU" dirty="0" err="1"/>
              <a:t>стойност</a:t>
            </a:r>
            <a:r>
              <a:rPr lang="ru-RU" dirty="0"/>
              <a:t> 5 986,89 </a:t>
            </a:r>
            <a:r>
              <a:rPr lang="ru-RU" dirty="0" err="1"/>
              <a:t>лв</a:t>
            </a:r>
            <a:r>
              <a:rPr lang="ru-RU" dirty="0"/>
              <a:t>. </a:t>
            </a:r>
            <a:r>
              <a:rPr lang="bg-BG" dirty="0" smtClean="0"/>
              <a:t>за 2016г. </a:t>
            </a:r>
            <a:r>
              <a:rPr lang="ru-RU" dirty="0" smtClean="0"/>
              <a:t>на </a:t>
            </a:r>
            <a:r>
              <a:rPr lang="ru-RU" dirty="0"/>
              <a:t>организации, </a:t>
            </a:r>
            <a:r>
              <a:rPr lang="ru-RU" dirty="0" err="1"/>
              <a:t>работещи</a:t>
            </a:r>
            <a:r>
              <a:rPr lang="ru-RU" dirty="0"/>
              <a:t> в </a:t>
            </a:r>
            <a:r>
              <a:rPr lang="ru-RU" dirty="0" err="1"/>
              <a:t>сферата</a:t>
            </a:r>
            <a:r>
              <a:rPr lang="ru-RU" dirty="0"/>
              <a:t> на </a:t>
            </a:r>
            <a:r>
              <a:rPr lang="ru-RU" dirty="0" err="1"/>
              <a:t>младежките</a:t>
            </a:r>
            <a:r>
              <a:rPr lang="ru-RU" dirty="0"/>
              <a:t> </a:t>
            </a:r>
            <a:r>
              <a:rPr lang="ru-RU" dirty="0" err="1"/>
              <a:t>дейности</a:t>
            </a:r>
            <a:r>
              <a:rPr lang="ru-RU" dirty="0"/>
              <a:t>, </a:t>
            </a:r>
            <a:r>
              <a:rPr lang="ru-RU" dirty="0" err="1"/>
              <a:t>получиха</a:t>
            </a:r>
            <a:r>
              <a:rPr lang="ru-RU" dirty="0"/>
              <a:t> </a:t>
            </a:r>
            <a:r>
              <a:rPr lang="ru-RU" dirty="0" err="1"/>
              <a:t>финансиране</a:t>
            </a:r>
            <a:r>
              <a:rPr lang="ru-RU" dirty="0"/>
              <a:t> от Община Смолян чрез </a:t>
            </a:r>
            <a:r>
              <a:rPr lang="bg-BG" b="1" dirty="0"/>
              <a:t>Ф</a:t>
            </a:r>
            <a:r>
              <a:rPr lang="ru-RU" b="1" dirty="0" err="1" smtClean="0"/>
              <a:t>онда</a:t>
            </a:r>
            <a:r>
              <a:rPr lang="ru-RU" b="1" dirty="0" smtClean="0"/>
              <a:t> </a:t>
            </a:r>
            <a:r>
              <a:rPr lang="ru-RU" b="1" dirty="0"/>
              <a:t>за </a:t>
            </a:r>
            <a:r>
              <a:rPr lang="ru-RU" b="1" dirty="0" err="1"/>
              <a:t>финансиране</a:t>
            </a:r>
            <a:r>
              <a:rPr lang="ru-RU" b="1" dirty="0"/>
              <a:t> на </a:t>
            </a:r>
            <a:r>
              <a:rPr lang="ru-RU" b="1" dirty="0" err="1"/>
              <a:t>младежки</a:t>
            </a:r>
            <a:r>
              <a:rPr lang="ru-RU" b="1" dirty="0"/>
              <a:t> </a:t>
            </a:r>
            <a:r>
              <a:rPr lang="ru-RU" b="1" dirty="0" err="1"/>
              <a:t>инициативи</a:t>
            </a:r>
            <a:r>
              <a:rPr lang="ru-RU" b="1" dirty="0"/>
              <a:t> </a:t>
            </a:r>
            <a:r>
              <a:rPr lang="ru-RU" dirty="0"/>
              <a:t>и </a:t>
            </a:r>
            <a:r>
              <a:rPr lang="ru-RU" dirty="0" err="1"/>
              <a:t>съгласно</a:t>
            </a:r>
            <a:r>
              <a:rPr lang="ru-RU" dirty="0"/>
              <a:t> </a:t>
            </a:r>
            <a:r>
              <a:rPr lang="ru-RU" dirty="0" err="1"/>
              <a:t>Наредба</a:t>
            </a:r>
            <a:r>
              <a:rPr lang="ru-RU" dirty="0"/>
              <a:t> за </a:t>
            </a:r>
            <a:r>
              <a:rPr lang="ru-RU" dirty="0" err="1"/>
              <a:t>предоставяне</a:t>
            </a:r>
            <a:r>
              <a:rPr lang="ru-RU" dirty="0"/>
              <a:t> на </a:t>
            </a:r>
            <a:r>
              <a:rPr lang="ru-RU" dirty="0" err="1"/>
              <a:t>финансови</a:t>
            </a:r>
            <a:r>
              <a:rPr lang="ru-RU" dirty="0"/>
              <a:t> средства от бюджета на Община Смолян за </a:t>
            </a:r>
            <a:r>
              <a:rPr lang="ru-RU" dirty="0" err="1"/>
              <a:t>финансиране</a:t>
            </a:r>
            <a:r>
              <a:rPr lang="ru-RU" dirty="0"/>
              <a:t> на </a:t>
            </a:r>
            <a:r>
              <a:rPr lang="ru-RU" dirty="0" err="1"/>
              <a:t>младежки</a:t>
            </a:r>
            <a:r>
              <a:rPr lang="ru-RU" dirty="0"/>
              <a:t> </a:t>
            </a:r>
            <a:r>
              <a:rPr lang="ru-RU" dirty="0" err="1"/>
              <a:t>инициативи</a:t>
            </a:r>
            <a:r>
              <a:rPr lang="ru-RU" dirty="0"/>
              <a:t> и </a:t>
            </a:r>
            <a:r>
              <a:rPr lang="ru-RU" dirty="0" err="1" smtClean="0"/>
              <a:t>проекти</a:t>
            </a:r>
            <a:r>
              <a:rPr lang="ru-RU" dirty="0" smtClean="0"/>
              <a:t>. Фонда </a:t>
            </a:r>
            <a:r>
              <a:rPr lang="ru-RU" dirty="0"/>
              <a:t>е </a:t>
            </a:r>
            <a:r>
              <a:rPr lang="ru-RU" dirty="0" err="1"/>
              <a:t>една</a:t>
            </a:r>
            <a:r>
              <a:rPr lang="ru-RU" dirty="0"/>
              <a:t> добра практика на Община Смолян, благодарение на </a:t>
            </a:r>
            <a:r>
              <a:rPr lang="ru-RU" dirty="0" err="1"/>
              <a:t>която</a:t>
            </a:r>
            <a:r>
              <a:rPr lang="ru-RU" dirty="0"/>
              <a:t> се </a:t>
            </a:r>
            <a:r>
              <a:rPr lang="ru-RU" dirty="0" err="1"/>
              <a:t>реализираха</a:t>
            </a:r>
            <a:r>
              <a:rPr lang="ru-RU" dirty="0"/>
              <a:t> </a:t>
            </a:r>
            <a:r>
              <a:rPr lang="ru-RU" dirty="0" err="1"/>
              <a:t>редица</a:t>
            </a:r>
            <a:r>
              <a:rPr lang="ru-RU" dirty="0"/>
              <a:t> </a:t>
            </a:r>
            <a:r>
              <a:rPr lang="ru-RU" dirty="0" err="1"/>
              <a:t>младежки</a:t>
            </a:r>
            <a:r>
              <a:rPr lang="ru-RU" dirty="0"/>
              <a:t> </a:t>
            </a:r>
            <a:r>
              <a:rPr lang="ru-RU" dirty="0" err="1" smtClean="0"/>
              <a:t>инициативи</a:t>
            </a:r>
            <a:r>
              <a:rPr lang="ru-RU" dirty="0"/>
              <a:t>. </a:t>
            </a:r>
            <a:r>
              <a:rPr lang="ru-RU" dirty="0" err="1"/>
              <a:t>Средствата</a:t>
            </a:r>
            <a:r>
              <a:rPr lang="ru-RU" dirty="0"/>
              <a:t> за </a:t>
            </a:r>
            <a:r>
              <a:rPr lang="ru-RU" dirty="0" smtClean="0"/>
              <a:t>фонда се </a:t>
            </a:r>
            <a:r>
              <a:rPr lang="ru-RU" dirty="0"/>
              <a:t>предоставят </a:t>
            </a:r>
            <a:r>
              <a:rPr lang="ru-RU" dirty="0" smtClean="0"/>
              <a:t>ежегодно </a:t>
            </a:r>
            <a:r>
              <a:rPr lang="ru-RU" dirty="0"/>
              <a:t>от </a:t>
            </a:r>
            <a:r>
              <a:rPr lang="ru-RU" dirty="0" err="1"/>
              <a:t>общинския</a:t>
            </a:r>
            <a:r>
              <a:rPr lang="ru-RU" dirty="0"/>
              <a:t> </a:t>
            </a:r>
            <a:r>
              <a:rPr lang="ru-RU" dirty="0" err="1"/>
              <a:t>бюджет</a:t>
            </a:r>
            <a:r>
              <a:rPr lang="ru-RU" dirty="0" err="1" smtClean="0"/>
              <a:t>и</a:t>
            </a:r>
            <a:r>
              <a:rPr lang="ru-RU" dirty="0" smtClean="0"/>
              <a:t> </a:t>
            </a:r>
            <a:r>
              <a:rPr lang="ru-RU" dirty="0" err="1" smtClean="0"/>
              <a:t>са</a:t>
            </a:r>
            <a:r>
              <a:rPr lang="ru-RU" dirty="0" smtClean="0"/>
              <a:t> в </a:t>
            </a:r>
            <a:r>
              <a:rPr lang="ru-RU" dirty="0"/>
              <a:t>размер на 10 000 </a:t>
            </a:r>
            <a:r>
              <a:rPr lang="ru-RU" dirty="0" err="1" smtClean="0"/>
              <a:t>лв</a:t>
            </a:r>
            <a:r>
              <a:rPr lang="ru-RU" dirty="0" smtClean="0"/>
              <a:t>., </a:t>
            </a:r>
            <a:r>
              <a:rPr lang="ru-RU" dirty="0" err="1" smtClean="0"/>
              <a:t>като</a:t>
            </a:r>
            <a:r>
              <a:rPr lang="ru-RU" dirty="0" smtClean="0"/>
              <a:t> всяко </a:t>
            </a:r>
            <a:r>
              <a:rPr lang="ru-RU" dirty="0" err="1" smtClean="0"/>
              <a:t>проектно</a:t>
            </a:r>
            <a:r>
              <a:rPr lang="ru-RU" dirty="0" smtClean="0"/>
              <a:t> </a:t>
            </a:r>
            <a:r>
              <a:rPr lang="ru-RU" dirty="0"/>
              <a:t>предложение </a:t>
            </a:r>
            <a:r>
              <a:rPr lang="ru-RU" dirty="0" err="1"/>
              <a:t>може</a:t>
            </a:r>
            <a:r>
              <a:rPr lang="ru-RU" dirty="0"/>
              <a:t> да </a:t>
            </a:r>
            <a:r>
              <a:rPr lang="ru-RU" dirty="0" err="1"/>
              <a:t>бъде</a:t>
            </a:r>
            <a:r>
              <a:rPr lang="ru-RU" dirty="0"/>
              <a:t> </a:t>
            </a:r>
            <a:r>
              <a:rPr lang="ru-RU" dirty="0" err="1"/>
              <a:t>финансирано</a:t>
            </a:r>
            <a:r>
              <a:rPr lang="ru-RU" dirty="0"/>
              <a:t> максимум до 500 </a:t>
            </a:r>
            <a:r>
              <a:rPr lang="ru-RU" dirty="0" err="1"/>
              <a:t>лв</a:t>
            </a:r>
            <a:r>
              <a:rPr lang="ru-RU" dirty="0"/>
              <a:t>. 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4266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563888" y="475021"/>
            <a:ext cx="5340350" cy="4800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100" dirty="0"/>
              <a:t>Благодарение на </a:t>
            </a:r>
            <a:r>
              <a:rPr lang="ru-RU" sz="2100" dirty="0" err="1"/>
              <a:t>финансирането</a:t>
            </a:r>
            <a:r>
              <a:rPr lang="ru-RU" sz="2100" dirty="0"/>
              <a:t> се </a:t>
            </a:r>
            <a:r>
              <a:rPr lang="ru-RU" sz="2100" dirty="0" err="1" smtClean="0"/>
              <a:t>изпълниха</a:t>
            </a:r>
            <a:r>
              <a:rPr lang="ru-RU" sz="2100" dirty="0" smtClean="0"/>
              <a:t> </a:t>
            </a:r>
            <a:r>
              <a:rPr lang="ru-RU" sz="2100" dirty="0" err="1"/>
              <a:t>дейности</a:t>
            </a:r>
            <a:r>
              <a:rPr lang="ru-RU" sz="2100" dirty="0"/>
              <a:t> в </a:t>
            </a:r>
            <a:r>
              <a:rPr lang="ru-RU" sz="2100" dirty="0" err="1"/>
              <a:t>сферата</a:t>
            </a:r>
            <a:r>
              <a:rPr lang="ru-RU" sz="2100" dirty="0"/>
              <a:t> на </a:t>
            </a:r>
            <a:r>
              <a:rPr lang="ru-RU" sz="2100" dirty="0" err="1"/>
              <a:t>доброволчеството</a:t>
            </a:r>
            <a:r>
              <a:rPr lang="ru-RU" sz="2100" dirty="0"/>
              <a:t>, спорта и </a:t>
            </a:r>
            <a:r>
              <a:rPr lang="ru-RU" sz="2100" dirty="0" err="1"/>
              <a:t>екологичното</a:t>
            </a:r>
            <a:r>
              <a:rPr lang="ru-RU" sz="2100" dirty="0"/>
              <a:t> </a:t>
            </a:r>
            <a:r>
              <a:rPr lang="ru-RU" sz="2100" dirty="0" err="1"/>
              <a:t>възпитание</a:t>
            </a:r>
            <a:r>
              <a:rPr lang="ru-RU" sz="2100" dirty="0"/>
              <a:t> на </a:t>
            </a:r>
            <a:r>
              <a:rPr lang="ru-RU" sz="2100" dirty="0" err="1"/>
              <a:t>младите</a:t>
            </a:r>
            <a:r>
              <a:rPr lang="ru-RU" sz="2100" dirty="0"/>
              <a:t> </a:t>
            </a:r>
            <a:r>
              <a:rPr lang="ru-RU" sz="2100" dirty="0" smtClean="0"/>
              <a:t>хора, </a:t>
            </a:r>
            <a:r>
              <a:rPr lang="ru-RU" sz="2100" dirty="0" err="1" smtClean="0"/>
              <a:t>като</a:t>
            </a:r>
            <a:r>
              <a:rPr lang="ru-RU" sz="2100" dirty="0" smtClean="0"/>
              <a:t>:</a:t>
            </a:r>
          </a:p>
          <a:p>
            <a:r>
              <a:rPr lang="ru-RU" sz="2100" dirty="0" err="1" smtClean="0"/>
              <a:t>Ученическо</a:t>
            </a:r>
            <a:r>
              <a:rPr lang="ru-RU" sz="2100" dirty="0" smtClean="0"/>
              <a:t> </a:t>
            </a:r>
            <a:r>
              <a:rPr lang="ru-RU" sz="2100" dirty="0"/>
              <a:t>радио в ППМГ „</a:t>
            </a:r>
            <a:r>
              <a:rPr lang="ru-RU" sz="2100" dirty="0" err="1"/>
              <a:t>Васил</a:t>
            </a:r>
            <a:r>
              <a:rPr lang="ru-RU" sz="2100" dirty="0"/>
              <a:t> </a:t>
            </a:r>
            <a:r>
              <a:rPr lang="ru-RU" sz="2100" dirty="0" err="1"/>
              <a:t>Левски</a:t>
            </a:r>
            <a:r>
              <a:rPr lang="ru-RU" sz="2100" dirty="0"/>
              <a:t>” и </a:t>
            </a:r>
            <a:r>
              <a:rPr lang="ru-RU" sz="2100" dirty="0" err="1"/>
              <a:t>горски</a:t>
            </a:r>
            <a:r>
              <a:rPr lang="ru-RU" sz="2100" dirty="0"/>
              <a:t> аптечки по </a:t>
            </a:r>
            <a:r>
              <a:rPr lang="ru-RU" sz="2100" dirty="0" err="1"/>
              <a:t>трасето</a:t>
            </a:r>
            <a:r>
              <a:rPr lang="ru-RU" sz="2100" dirty="0"/>
              <a:t> на Каньона на </a:t>
            </a:r>
            <a:r>
              <a:rPr lang="ru-RU" sz="2100" dirty="0" err="1"/>
              <a:t>водопадите</a:t>
            </a:r>
            <a:r>
              <a:rPr lang="ru-RU" sz="2100" dirty="0"/>
              <a:t>. </a:t>
            </a:r>
            <a:endParaRPr lang="ru-RU" sz="2100" dirty="0" smtClean="0"/>
          </a:p>
          <a:p>
            <a:r>
              <a:rPr lang="ru-RU" sz="2100" dirty="0" err="1" smtClean="0"/>
              <a:t>Проведе</a:t>
            </a:r>
            <a:r>
              <a:rPr lang="ru-RU" sz="2100" dirty="0" smtClean="0"/>
              <a:t> </a:t>
            </a:r>
            <a:r>
              <a:rPr lang="ru-RU" sz="2100" dirty="0"/>
              <a:t>се </a:t>
            </a:r>
            <a:r>
              <a:rPr lang="ru-RU" sz="2100" dirty="0" err="1"/>
              <a:t>младежкия</a:t>
            </a:r>
            <a:r>
              <a:rPr lang="ru-RU" sz="2100" dirty="0"/>
              <a:t> </a:t>
            </a:r>
            <a:r>
              <a:rPr lang="ru-RU" sz="2100" dirty="0" err="1"/>
              <a:t>фестивал</a:t>
            </a:r>
            <a:r>
              <a:rPr lang="ru-RU" sz="2100" dirty="0"/>
              <a:t> „</a:t>
            </a:r>
            <a:r>
              <a:rPr lang="ru-RU" sz="2100" dirty="0" err="1"/>
              <a:t>Бардово</a:t>
            </a:r>
            <a:r>
              <a:rPr lang="ru-RU" sz="2100" dirty="0"/>
              <a:t> </a:t>
            </a:r>
            <a:r>
              <a:rPr lang="ru-RU" sz="2100" dirty="0" err="1"/>
              <a:t>бърдо</a:t>
            </a:r>
            <a:r>
              <a:rPr lang="ru-RU" sz="2100" dirty="0"/>
              <a:t> </a:t>
            </a:r>
            <a:r>
              <a:rPr lang="ru-RU" sz="2100" dirty="0" err="1"/>
              <a:t>фест</a:t>
            </a:r>
            <a:r>
              <a:rPr lang="ru-RU" sz="2100" dirty="0"/>
              <a:t>” в с. </a:t>
            </a:r>
            <a:r>
              <a:rPr lang="ru-RU" sz="2100" dirty="0" err="1"/>
              <a:t>Киселчово</a:t>
            </a:r>
            <a:r>
              <a:rPr lang="ru-RU" sz="2100" dirty="0"/>
              <a:t>. </a:t>
            </a:r>
            <a:endParaRPr lang="ru-RU" sz="2100" dirty="0" smtClean="0"/>
          </a:p>
          <a:p>
            <a:r>
              <a:rPr lang="ru-RU" sz="2100" dirty="0" err="1" smtClean="0"/>
              <a:t>Младежи</a:t>
            </a:r>
            <a:r>
              <a:rPr lang="ru-RU" sz="2100" dirty="0" smtClean="0"/>
              <a:t> </a:t>
            </a:r>
            <a:r>
              <a:rPr lang="ru-RU" sz="2100" dirty="0" err="1" smtClean="0"/>
              <a:t>засадиха</a:t>
            </a:r>
            <a:r>
              <a:rPr lang="ru-RU" sz="2100" dirty="0" smtClean="0"/>
              <a:t> </a:t>
            </a:r>
            <a:r>
              <a:rPr lang="ru-RU" sz="2100" dirty="0" err="1"/>
              <a:t>зеленчуци</a:t>
            </a:r>
            <a:r>
              <a:rPr lang="ru-RU" sz="2100" dirty="0"/>
              <a:t> в </a:t>
            </a:r>
            <a:r>
              <a:rPr lang="ru-RU" sz="2100" dirty="0" err="1"/>
              <a:t>градините</a:t>
            </a:r>
            <a:r>
              <a:rPr lang="ru-RU" sz="2100" dirty="0"/>
              <a:t> на </a:t>
            </a:r>
            <a:r>
              <a:rPr lang="ru-RU" sz="2100" dirty="0" err="1"/>
              <a:t>самотни</a:t>
            </a:r>
            <a:r>
              <a:rPr lang="ru-RU" sz="2100" dirty="0"/>
              <a:t> </a:t>
            </a:r>
            <a:r>
              <a:rPr lang="ru-RU" sz="2100" dirty="0" err="1"/>
              <a:t>възрастни</a:t>
            </a:r>
            <a:r>
              <a:rPr lang="ru-RU" sz="2100" dirty="0"/>
              <a:t> хора, а </a:t>
            </a:r>
            <a:r>
              <a:rPr lang="ru-RU" sz="2100" dirty="0" err="1"/>
              <a:t>смолянчани</a:t>
            </a:r>
            <a:r>
              <a:rPr lang="ru-RU" sz="2100" dirty="0"/>
              <a:t> </a:t>
            </a:r>
            <a:r>
              <a:rPr lang="ru-RU" sz="2100" dirty="0" err="1"/>
              <a:t>имаха</a:t>
            </a:r>
            <a:r>
              <a:rPr lang="ru-RU" sz="2100" dirty="0"/>
              <a:t> </a:t>
            </a:r>
            <a:r>
              <a:rPr lang="ru-RU" sz="2100" dirty="0" err="1"/>
              <a:t>възможност</a:t>
            </a:r>
            <a:r>
              <a:rPr lang="ru-RU" sz="2100" dirty="0"/>
              <a:t> да се насладят на Арт </a:t>
            </a:r>
            <a:r>
              <a:rPr lang="ru-RU" sz="2100" dirty="0" err="1"/>
              <a:t>инсталацията</a:t>
            </a:r>
            <a:r>
              <a:rPr lang="ru-RU" sz="2100" dirty="0"/>
              <a:t> „Криле за </a:t>
            </a:r>
            <a:r>
              <a:rPr lang="ru-RU" sz="2100" dirty="0" err="1"/>
              <a:t>мечтите</a:t>
            </a:r>
            <a:r>
              <a:rPr lang="ru-RU" sz="2100" dirty="0"/>
              <a:t> ни”.</a:t>
            </a:r>
          </a:p>
          <a:p>
            <a:r>
              <a:rPr lang="ru-RU" sz="2100" dirty="0"/>
              <a:t>Сред </a:t>
            </a:r>
            <a:r>
              <a:rPr lang="ru-RU" sz="2100" dirty="0" err="1"/>
              <a:t>младежките</a:t>
            </a:r>
            <a:r>
              <a:rPr lang="ru-RU" sz="2100" dirty="0"/>
              <a:t> </a:t>
            </a:r>
            <a:r>
              <a:rPr lang="ru-RU" sz="2100" dirty="0" err="1"/>
              <a:t>инициативи</a:t>
            </a:r>
            <a:r>
              <a:rPr lang="ru-RU" sz="2100" dirty="0"/>
              <a:t> </a:t>
            </a:r>
            <a:r>
              <a:rPr lang="ru-RU" sz="2100" dirty="0" err="1"/>
              <a:t>са</a:t>
            </a:r>
            <a:r>
              <a:rPr lang="ru-RU" sz="2100" dirty="0"/>
              <a:t> и проведено </a:t>
            </a:r>
            <a:r>
              <a:rPr lang="ru-RU" sz="2100" dirty="0" err="1"/>
              <a:t>начално</a:t>
            </a:r>
            <a:r>
              <a:rPr lang="ru-RU" sz="2100" dirty="0"/>
              <a:t> обучение по </a:t>
            </a:r>
            <a:r>
              <a:rPr lang="ru-RU" sz="2100" dirty="0" err="1"/>
              <a:t>скално</a:t>
            </a:r>
            <a:r>
              <a:rPr lang="ru-RU" sz="2100" dirty="0"/>
              <a:t> </a:t>
            </a:r>
            <a:r>
              <a:rPr lang="ru-RU" sz="2100" dirty="0" err="1"/>
              <a:t>катерене</a:t>
            </a:r>
            <a:r>
              <a:rPr lang="ru-RU" sz="2100" dirty="0"/>
              <a:t>, </a:t>
            </a:r>
            <a:r>
              <a:rPr lang="ru-RU" sz="2100" dirty="0" err="1"/>
              <a:t>спортни</a:t>
            </a:r>
            <a:r>
              <a:rPr lang="ru-RU" sz="2100" dirty="0"/>
              <a:t> </a:t>
            </a:r>
            <a:r>
              <a:rPr lang="ru-RU" sz="2100" dirty="0" err="1"/>
              <a:t>танци</a:t>
            </a:r>
            <a:r>
              <a:rPr lang="ru-RU" sz="2100" dirty="0"/>
              <a:t>, </a:t>
            </a:r>
            <a:r>
              <a:rPr lang="ru-RU" sz="2100" dirty="0" err="1"/>
              <a:t>свободни</a:t>
            </a:r>
            <a:r>
              <a:rPr lang="ru-RU" sz="2100" dirty="0"/>
              <a:t> интернет </a:t>
            </a:r>
            <a:r>
              <a:rPr lang="ru-RU" sz="2100" dirty="0" err="1"/>
              <a:t>зони</a:t>
            </a:r>
            <a:r>
              <a:rPr lang="ru-RU" sz="2100" dirty="0"/>
              <a:t> на пл. „Свобода” и пл. „</a:t>
            </a:r>
            <a:r>
              <a:rPr lang="ru-RU" sz="2100" dirty="0" err="1"/>
              <a:t>България</a:t>
            </a:r>
            <a:r>
              <a:rPr lang="ru-RU" sz="2100" dirty="0"/>
              <a:t>” и др.</a:t>
            </a:r>
          </a:p>
          <a:p>
            <a:endParaRPr lang="bg-BG" sz="21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41363"/>
            <a:ext cx="2886075" cy="19145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D:\nmileva\Desktop\AR\Nashareni_bairi_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69" y="2875321"/>
            <a:ext cx="2575743" cy="170580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00" y="4470995"/>
            <a:ext cx="2906473" cy="136815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882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33056"/>
            <a:ext cx="3761730" cy="1749376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лавие 3"/>
          <p:cNvSpPr>
            <a:spLocks noGrp="1"/>
          </p:cNvSpPr>
          <p:nvPr>
            <p:ph type="title"/>
          </p:nvPr>
        </p:nvSpPr>
        <p:spPr>
          <a:xfrm>
            <a:off x="251520" y="620689"/>
            <a:ext cx="4536504" cy="2882998"/>
          </a:xfrm>
        </p:spPr>
        <p:txBody>
          <a:bodyPr>
            <a:normAutofit fontScale="90000"/>
          </a:bodyPr>
          <a:lstStyle/>
          <a:p>
            <a:r>
              <a:rPr lang="bg-BG" sz="2500" cap="none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Franklin Gothic Book"/>
              </a:rPr>
              <a:t>В рамките на публично-частно партньорство Община Смолян организира </a:t>
            </a:r>
            <a:r>
              <a:rPr lang="bg-BG" sz="2500" cap="none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Franklin Gothic Book"/>
              </a:rPr>
              <a:t>Националния </a:t>
            </a:r>
            <a:r>
              <a:rPr lang="bg-BG" sz="2500" cap="none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Franklin Gothic Book"/>
              </a:rPr>
              <a:t>фолклорен събор „Рожен 2015“ и „Рожен 2016“ като осигури пълна логистична и организационна дейност за провеждане на събора.</a:t>
            </a:r>
            <a:endParaRPr lang="bg-BG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0032" y="3645024"/>
            <a:ext cx="3823855" cy="214884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975" y="332656"/>
            <a:ext cx="3393629" cy="2546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451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Спортни дейности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bg-BG" dirty="0" smtClean="0"/>
              <a:t>Община Смолян подпомага дейността на спортните клубове като им дава право да ползват спортната инфраструктура безвъзмездно.</a:t>
            </a:r>
          </a:p>
          <a:p>
            <a:r>
              <a:rPr lang="bg-BG" dirty="0" smtClean="0"/>
              <a:t>Разпределя парични средства, гласувани с Бюджета на Община Смолян по „Наредба за критериите, реда и условията за финансово подпомагане на лицензираните спортни клубове в Община Смолян“. </a:t>
            </a:r>
            <a:endParaRPr lang="bg-BG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434" y="1320490"/>
            <a:ext cx="3591942" cy="268943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717032"/>
            <a:ext cx="3648405" cy="2736304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881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635896" y="1052736"/>
            <a:ext cx="5340350" cy="5805264"/>
          </a:xfrm>
        </p:spPr>
        <p:txBody>
          <a:bodyPr>
            <a:normAutofit fontScale="70000" lnSpcReduction="20000"/>
          </a:bodyPr>
          <a:lstStyle/>
          <a:p>
            <a:r>
              <a:rPr lang="bg-BG" dirty="0" smtClean="0"/>
              <a:t>Ежедневно осигуряване на топла храна на лица с ниски доходи и самотно живеещи по проект </a:t>
            </a:r>
            <a:r>
              <a:rPr lang="ru-RU" dirty="0" smtClean="0"/>
              <a:t>«</a:t>
            </a:r>
            <a:r>
              <a:rPr lang="ru-RU" dirty="0" err="1" smtClean="0"/>
              <a:t>Осигуряване</a:t>
            </a:r>
            <a:r>
              <a:rPr lang="ru-RU" dirty="0" smtClean="0"/>
              <a:t> </a:t>
            </a:r>
            <a:r>
              <a:rPr lang="ru-RU" dirty="0"/>
              <a:t>на </a:t>
            </a:r>
            <a:r>
              <a:rPr lang="ru-RU" dirty="0" err="1"/>
              <a:t>топъл</a:t>
            </a:r>
            <a:r>
              <a:rPr lang="ru-RU" dirty="0"/>
              <a:t> </a:t>
            </a:r>
            <a:r>
              <a:rPr lang="ru-RU" dirty="0" err="1"/>
              <a:t>обяд</a:t>
            </a:r>
            <a:r>
              <a:rPr lang="ru-RU" dirty="0"/>
              <a:t> в община </a:t>
            </a:r>
            <a:r>
              <a:rPr lang="ru-RU" dirty="0" smtClean="0"/>
              <a:t>Смолян». Община Смолян </a:t>
            </a:r>
            <a:r>
              <a:rPr lang="ru-RU" dirty="0" err="1" smtClean="0"/>
              <a:t>получава</a:t>
            </a:r>
            <a:r>
              <a:rPr lang="ru-RU" dirty="0" smtClean="0"/>
              <a:t> средства по фонд «</a:t>
            </a:r>
            <a:r>
              <a:rPr lang="ru-RU" dirty="0" err="1" smtClean="0"/>
              <a:t>Социална</a:t>
            </a:r>
            <a:r>
              <a:rPr lang="ru-RU" dirty="0" smtClean="0"/>
              <a:t> </a:t>
            </a:r>
            <a:r>
              <a:rPr lang="ru-RU" dirty="0" err="1" smtClean="0"/>
              <a:t>закрила</a:t>
            </a:r>
            <a:r>
              <a:rPr lang="ru-RU" dirty="0" smtClean="0"/>
              <a:t>» за </a:t>
            </a:r>
            <a:r>
              <a:rPr lang="ru-RU" dirty="0" err="1" smtClean="0"/>
              <a:t>функционирането</a:t>
            </a:r>
            <a:r>
              <a:rPr lang="ru-RU" dirty="0" smtClean="0"/>
              <a:t> на </a:t>
            </a:r>
            <a:r>
              <a:rPr lang="ru-RU" dirty="0" err="1" smtClean="0"/>
              <a:t>обществена</a:t>
            </a:r>
            <a:r>
              <a:rPr lang="ru-RU" dirty="0" smtClean="0"/>
              <a:t> </a:t>
            </a:r>
            <a:r>
              <a:rPr lang="ru-RU" dirty="0" err="1" smtClean="0"/>
              <a:t>трапезария</a:t>
            </a:r>
            <a:r>
              <a:rPr lang="ru-RU" dirty="0" smtClean="0"/>
              <a:t> за периода 1 </a:t>
            </a:r>
            <a:r>
              <a:rPr lang="ru-RU" dirty="0" err="1" smtClean="0"/>
              <a:t>октомври</a:t>
            </a:r>
            <a:r>
              <a:rPr lang="ru-RU" dirty="0" smtClean="0"/>
              <a:t> – 30 </a:t>
            </a:r>
            <a:r>
              <a:rPr lang="ru-RU" dirty="0" err="1" smtClean="0"/>
              <a:t>април</a:t>
            </a:r>
            <a:r>
              <a:rPr lang="ru-RU" dirty="0" smtClean="0"/>
              <a:t>, след </a:t>
            </a:r>
            <a:r>
              <a:rPr lang="ru-RU" dirty="0" err="1" smtClean="0"/>
              <a:t>което</a:t>
            </a:r>
            <a:r>
              <a:rPr lang="ru-RU" dirty="0" smtClean="0"/>
              <a:t> за </a:t>
            </a:r>
            <a:r>
              <a:rPr lang="ru-RU" dirty="0" err="1" smtClean="0"/>
              <a:t>последващия</a:t>
            </a:r>
            <a:r>
              <a:rPr lang="ru-RU" dirty="0" smtClean="0"/>
              <a:t> период 1 май – 30 </a:t>
            </a:r>
            <a:r>
              <a:rPr lang="ru-RU" dirty="0" err="1" smtClean="0"/>
              <a:t>септември</a:t>
            </a:r>
            <a:r>
              <a:rPr lang="ru-RU" dirty="0" smtClean="0"/>
              <a:t> </a:t>
            </a:r>
            <a:r>
              <a:rPr lang="ru-RU" dirty="0" err="1"/>
              <a:t>у</a:t>
            </a:r>
            <a:r>
              <a:rPr lang="ru-RU" dirty="0" err="1" smtClean="0"/>
              <a:t>слугата</a:t>
            </a:r>
            <a:r>
              <a:rPr lang="ru-RU" dirty="0" smtClean="0"/>
              <a:t> се </a:t>
            </a:r>
            <a:r>
              <a:rPr lang="ru-RU" dirty="0" err="1" smtClean="0"/>
              <a:t>изпълнява</a:t>
            </a:r>
            <a:r>
              <a:rPr lang="ru-RU" dirty="0" smtClean="0"/>
              <a:t> </a:t>
            </a:r>
            <a:r>
              <a:rPr lang="ru-RU" dirty="0" err="1" smtClean="0"/>
              <a:t>със</a:t>
            </a:r>
            <a:r>
              <a:rPr lang="ru-RU" dirty="0" smtClean="0"/>
              <a:t> </a:t>
            </a:r>
            <a:r>
              <a:rPr lang="ru-RU" dirty="0" err="1" smtClean="0"/>
              <a:t>собствени</a:t>
            </a:r>
            <a:r>
              <a:rPr lang="ru-RU" dirty="0" smtClean="0"/>
              <a:t> средства от бюджета на Община Смолян. </a:t>
            </a:r>
            <a:r>
              <a:rPr lang="ru-RU" dirty="0" err="1" smtClean="0"/>
              <a:t>Така</a:t>
            </a:r>
            <a:r>
              <a:rPr lang="ru-RU" dirty="0" smtClean="0"/>
              <a:t> се </a:t>
            </a:r>
            <a:r>
              <a:rPr lang="ru-RU" dirty="0" err="1" smtClean="0"/>
              <a:t>постига</a:t>
            </a:r>
            <a:r>
              <a:rPr lang="ru-RU" dirty="0" smtClean="0"/>
              <a:t> </a:t>
            </a:r>
            <a:r>
              <a:rPr lang="ru-RU" dirty="0" err="1" smtClean="0"/>
              <a:t>целогодишно</a:t>
            </a:r>
            <a:r>
              <a:rPr lang="ru-RU" dirty="0" smtClean="0"/>
              <a:t> </a:t>
            </a:r>
            <a:r>
              <a:rPr lang="ru-RU" dirty="0" err="1" smtClean="0"/>
              <a:t>осигуряване</a:t>
            </a:r>
            <a:r>
              <a:rPr lang="ru-RU" dirty="0" smtClean="0"/>
              <a:t> на </a:t>
            </a:r>
            <a:r>
              <a:rPr lang="ru-RU" dirty="0" err="1" smtClean="0"/>
              <a:t>топла</a:t>
            </a:r>
            <a:r>
              <a:rPr lang="ru-RU" dirty="0" smtClean="0"/>
              <a:t> </a:t>
            </a:r>
            <a:r>
              <a:rPr lang="ru-RU" dirty="0" err="1" smtClean="0"/>
              <a:t>храна</a:t>
            </a:r>
            <a:r>
              <a:rPr lang="ru-RU" dirty="0" smtClean="0"/>
              <a:t> за </a:t>
            </a:r>
            <a:r>
              <a:rPr lang="ru-RU" dirty="0" err="1" smtClean="0"/>
              <a:t>уязвимите</a:t>
            </a:r>
            <a:r>
              <a:rPr lang="ru-RU" dirty="0" smtClean="0"/>
              <a:t> </a:t>
            </a:r>
            <a:r>
              <a:rPr lang="ru-RU" dirty="0" err="1" smtClean="0"/>
              <a:t>групи</a:t>
            </a:r>
            <a:r>
              <a:rPr lang="ru-RU" dirty="0" smtClean="0"/>
              <a:t>.</a:t>
            </a:r>
          </a:p>
          <a:p>
            <a:r>
              <a:rPr lang="ru-RU" dirty="0"/>
              <a:t> </a:t>
            </a:r>
            <a:r>
              <a:rPr lang="ru-RU" dirty="0" err="1"/>
              <a:t>Еднократни</a:t>
            </a:r>
            <a:r>
              <a:rPr lang="ru-RU" dirty="0"/>
              <a:t> помощи - по Решение  №63/04.02.2016 г.  на </a:t>
            </a:r>
            <a:r>
              <a:rPr lang="ru-RU" dirty="0" err="1"/>
              <a:t>Общински</a:t>
            </a:r>
            <a:r>
              <a:rPr lang="ru-RU" dirty="0"/>
              <a:t> </a:t>
            </a:r>
            <a:r>
              <a:rPr lang="ru-RU" dirty="0" err="1"/>
              <a:t>съвет</a:t>
            </a:r>
            <a:r>
              <a:rPr lang="ru-RU" dirty="0"/>
              <a:t> – Смолян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отпускани</a:t>
            </a:r>
            <a:r>
              <a:rPr lang="ru-RU" dirty="0"/>
              <a:t> </a:t>
            </a:r>
            <a:r>
              <a:rPr lang="ru-RU" dirty="0" err="1"/>
              <a:t>еднократни</a:t>
            </a:r>
            <a:r>
              <a:rPr lang="ru-RU" dirty="0"/>
              <a:t> помощи на обща </a:t>
            </a:r>
            <a:r>
              <a:rPr lang="ru-RU" dirty="0" err="1"/>
              <a:t>стойност</a:t>
            </a:r>
            <a:r>
              <a:rPr lang="ru-RU" dirty="0"/>
              <a:t>  12 504,00 </a:t>
            </a:r>
            <a:r>
              <a:rPr lang="ru-RU" dirty="0" err="1"/>
              <a:t>лв</a:t>
            </a:r>
            <a:r>
              <a:rPr lang="ru-RU" dirty="0"/>
              <a:t>.</a:t>
            </a:r>
          </a:p>
          <a:p>
            <a:endParaRPr lang="ru-RU" dirty="0" smtClean="0"/>
          </a:p>
          <a:p>
            <a:pPr marL="0" indent="0">
              <a:buNone/>
            </a:pPr>
            <a:endParaRPr lang="bg-BG" dirty="0"/>
          </a:p>
        </p:txBody>
      </p:sp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07504" y="0"/>
            <a:ext cx="8458200" cy="764704"/>
          </a:xfrm>
        </p:spPr>
        <p:txBody>
          <a:bodyPr>
            <a:normAutofit/>
          </a:bodyPr>
          <a:lstStyle/>
          <a:p>
            <a:pPr algn="ctr"/>
            <a:r>
              <a:rPr lang="bg-BG" sz="25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ДОБРИ ПРАКТИКИ В СФЕРАТА НА СОЦИАЛНИТЕ ДЕЙНОСТИ</a:t>
            </a:r>
            <a:endParaRPr lang="bg-BG" sz="25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395536" y="1124744"/>
            <a:ext cx="3008313" cy="4800600"/>
          </a:xfrm>
        </p:spPr>
        <p:txBody>
          <a:bodyPr/>
          <a:lstStyle/>
          <a:p>
            <a:endParaRPr lang="bg-BG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2867576" cy="216024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63" y="4543322"/>
            <a:ext cx="2623694" cy="129079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46" y="3186945"/>
            <a:ext cx="2629711" cy="1485719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937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4294967295"/>
          </p:nvPr>
        </p:nvSpPr>
        <p:spPr>
          <a:xfrm>
            <a:off x="107504" y="980728"/>
            <a:ext cx="4248150" cy="5111750"/>
          </a:xfrm>
        </p:spPr>
        <p:txBody>
          <a:bodyPr>
            <a:normAutofit fontScale="92500" lnSpcReduction="20000"/>
          </a:bodyPr>
          <a:lstStyle/>
          <a:p>
            <a:r>
              <a:rPr lang="bg-BG" u="sng" dirty="0" smtClean="0"/>
              <a:t>Местен фонд „Ин витро“</a:t>
            </a:r>
            <a:r>
              <a:rPr lang="bg-BG" dirty="0" smtClean="0"/>
              <a:t> - </a:t>
            </a:r>
            <a:r>
              <a:rPr lang="ru-RU" dirty="0" smtClean="0"/>
              <a:t>Община Смолян </a:t>
            </a:r>
            <a:r>
              <a:rPr lang="ru-RU" dirty="0" err="1" smtClean="0"/>
              <a:t>осигурява</a:t>
            </a:r>
            <a:r>
              <a:rPr lang="ru-RU" dirty="0" smtClean="0"/>
              <a:t> </a:t>
            </a:r>
            <a:r>
              <a:rPr lang="ru-RU" dirty="0" err="1" smtClean="0"/>
              <a:t>подкрепа</a:t>
            </a:r>
            <a:r>
              <a:rPr lang="ru-RU" dirty="0" smtClean="0"/>
              <a:t> за </a:t>
            </a:r>
            <a:r>
              <a:rPr lang="ru-RU" dirty="0" err="1" smtClean="0"/>
              <a:t>изследване</a:t>
            </a:r>
            <a:r>
              <a:rPr lang="ru-RU" dirty="0" smtClean="0"/>
              <a:t> и лечение на </a:t>
            </a:r>
            <a:r>
              <a:rPr lang="ru-RU" dirty="0" err="1" smtClean="0"/>
              <a:t>безплодието</a:t>
            </a:r>
            <a:r>
              <a:rPr lang="ru-RU" dirty="0" smtClean="0"/>
              <a:t> на семейства с </a:t>
            </a:r>
            <a:r>
              <a:rPr lang="ru-RU" dirty="0" err="1" smtClean="0"/>
              <a:t>репродуктивни</a:t>
            </a:r>
            <a:r>
              <a:rPr lang="ru-RU" dirty="0" smtClean="0"/>
              <a:t> </a:t>
            </a:r>
            <a:r>
              <a:rPr lang="ru-RU" dirty="0" err="1" smtClean="0"/>
              <a:t>проблеми</a:t>
            </a:r>
            <a:r>
              <a:rPr lang="ru-RU" dirty="0" smtClean="0"/>
              <a:t>. </a:t>
            </a:r>
            <a:r>
              <a:rPr lang="ru-RU" dirty="0" err="1" smtClean="0"/>
              <a:t>Със</a:t>
            </a:r>
            <a:r>
              <a:rPr lang="ru-RU" dirty="0" smtClean="0"/>
              <a:t> </a:t>
            </a:r>
            <a:r>
              <a:rPr lang="ru-RU" dirty="0" err="1" smtClean="0"/>
              <a:t>Заповед</a:t>
            </a:r>
            <a:r>
              <a:rPr lang="ru-RU" dirty="0" smtClean="0"/>
              <a:t> № 332/24.02.2015 г. е назначен </a:t>
            </a:r>
            <a:r>
              <a:rPr lang="ru-RU" dirty="0" err="1" smtClean="0"/>
              <a:t>състав</a:t>
            </a:r>
            <a:r>
              <a:rPr lang="ru-RU" dirty="0" smtClean="0"/>
              <a:t> на </a:t>
            </a:r>
            <a:r>
              <a:rPr lang="ru-RU" dirty="0" err="1" smtClean="0"/>
              <a:t>постоянната</a:t>
            </a:r>
            <a:r>
              <a:rPr lang="ru-RU" dirty="0" smtClean="0"/>
              <a:t> </a:t>
            </a:r>
            <a:r>
              <a:rPr lang="ru-RU" dirty="0" err="1" smtClean="0"/>
              <a:t>комисия</a:t>
            </a:r>
            <a:r>
              <a:rPr lang="ru-RU" dirty="0" smtClean="0"/>
              <a:t>  по ИН ВИТРО </a:t>
            </a:r>
            <a:r>
              <a:rPr lang="ru-RU" dirty="0" err="1" smtClean="0"/>
              <a:t>към</a:t>
            </a:r>
            <a:r>
              <a:rPr lang="ru-RU" dirty="0" smtClean="0"/>
              <a:t> Община Смолян. </a:t>
            </a:r>
            <a:r>
              <a:rPr lang="ru-RU" dirty="0" err="1" smtClean="0"/>
              <a:t>През</a:t>
            </a:r>
            <a:r>
              <a:rPr lang="ru-RU" dirty="0" smtClean="0"/>
              <a:t> 2015 год. </a:t>
            </a:r>
            <a:r>
              <a:rPr lang="ru-RU" dirty="0" err="1" smtClean="0"/>
              <a:t>комисията</a:t>
            </a:r>
            <a:r>
              <a:rPr lang="ru-RU" dirty="0" smtClean="0"/>
              <a:t>  е  </a:t>
            </a:r>
            <a:r>
              <a:rPr lang="ru-RU" dirty="0" err="1" smtClean="0"/>
              <a:t>подпомогнала</a:t>
            </a:r>
            <a:r>
              <a:rPr lang="ru-RU" dirty="0" smtClean="0"/>
              <a:t> пет семейства с </a:t>
            </a:r>
            <a:r>
              <a:rPr lang="ru-RU" dirty="0" err="1" smtClean="0"/>
              <a:t>репродуктивни</a:t>
            </a:r>
            <a:r>
              <a:rPr lang="ru-RU" dirty="0" smtClean="0"/>
              <a:t> </a:t>
            </a:r>
            <a:r>
              <a:rPr lang="ru-RU" dirty="0" err="1" smtClean="0"/>
              <a:t>проблеми</a:t>
            </a:r>
            <a:r>
              <a:rPr lang="ru-RU" dirty="0" smtClean="0"/>
              <a:t> на  обща </a:t>
            </a:r>
            <a:r>
              <a:rPr lang="ru-RU" dirty="0" err="1" smtClean="0"/>
              <a:t>стойност</a:t>
            </a:r>
            <a:r>
              <a:rPr lang="ru-RU" dirty="0" smtClean="0"/>
              <a:t> 5 700 </a:t>
            </a:r>
            <a:r>
              <a:rPr lang="ru-RU" dirty="0" err="1" smtClean="0"/>
              <a:t>лв</a:t>
            </a:r>
            <a:r>
              <a:rPr lang="ru-RU" dirty="0" smtClean="0"/>
              <a:t>., а </a:t>
            </a:r>
            <a:r>
              <a:rPr lang="ru-RU" dirty="0" err="1" smtClean="0"/>
              <a:t>през</a:t>
            </a:r>
            <a:r>
              <a:rPr lang="ru-RU" dirty="0" smtClean="0"/>
              <a:t> 2016 г. - три семейства с </a:t>
            </a:r>
            <a:r>
              <a:rPr lang="ru-RU" dirty="0" err="1" smtClean="0"/>
              <a:t>репродуктивни</a:t>
            </a:r>
            <a:r>
              <a:rPr lang="ru-RU" dirty="0" smtClean="0"/>
              <a:t> </a:t>
            </a:r>
            <a:r>
              <a:rPr lang="ru-RU" dirty="0" err="1" smtClean="0"/>
              <a:t>проблеми</a:t>
            </a:r>
            <a:r>
              <a:rPr lang="ru-RU" dirty="0" smtClean="0"/>
              <a:t> на обща </a:t>
            </a:r>
            <a:r>
              <a:rPr lang="ru-RU" dirty="0" err="1" smtClean="0"/>
              <a:t>стойност</a:t>
            </a:r>
            <a:r>
              <a:rPr lang="ru-RU" dirty="0" smtClean="0"/>
              <a:t> 3 800 </a:t>
            </a:r>
            <a:r>
              <a:rPr lang="ru-RU" dirty="0" err="1" smtClean="0"/>
              <a:t>лв</a:t>
            </a:r>
            <a:r>
              <a:rPr lang="ru-RU" dirty="0" smtClean="0"/>
              <a:t>. </a:t>
            </a:r>
          </a:p>
          <a:p>
            <a:endParaRPr lang="bg-BG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24744"/>
            <a:ext cx="4349607" cy="3024336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bg-BG" sz="2200" dirty="0" smtClean="0">
                <a:latin typeface="Arial" pitchFamily="34" charset="0"/>
                <a:cs typeface="Arial" pitchFamily="34" charset="0"/>
              </a:rPr>
              <a:t>	</a:t>
            </a:r>
          </a:p>
          <a:p>
            <a:pPr marL="0" indent="0" algn="just">
              <a:buNone/>
            </a:pPr>
            <a:r>
              <a:rPr lang="bg-BG" sz="2200" dirty="0">
                <a:latin typeface="Arial" pitchFamily="34" charset="0"/>
                <a:cs typeface="Arial" pitchFamily="34" charset="0"/>
              </a:rPr>
              <a:t>	</a:t>
            </a:r>
            <a:r>
              <a:rPr lang="bg-BG" sz="2200" dirty="0" smtClean="0">
                <a:latin typeface="Arial" pitchFamily="34" charset="0"/>
                <a:cs typeface="Arial" pitchFamily="34" charset="0"/>
              </a:rPr>
              <a:t>Управлявахме публичните финанси на общината отговорно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bg-BG" sz="2200" dirty="0" smtClean="0">
                <a:latin typeface="Arial" pitchFamily="34" charset="0"/>
                <a:cs typeface="Arial" pitchFamily="34" charset="0"/>
              </a:rPr>
              <a:t>прозрачно и в обществен интерес, при строга дисциплина и отчетност. Финансовата стабилност не беше самоцел, а предпоставка за икономически растеж и отговорност пред бъдещите поколения. Сега пътят пред нас отново не е гладък, но със сигурност е правилен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bg-BG" sz="2200" dirty="0" smtClean="0">
                <a:latin typeface="Arial" pitchFamily="34" charset="0"/>
                <a:cs typeface="Arial" pitchFamily="34" charset="0"/>
              </a:rPr>
              <a:t> Доказателство за това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bg-BG" sz="2200" dirty="0" smtClean="0">
                <a:latin typeface="Arial" pitchFamily="34" charset="0"/>
                <a:cs typeface="Arial" pitchFamily="34" charset="0"/>
              </a:rPr>
              <a:t> реален, балансиран и прозрачен бюджет.  Проверка от Одит на средствата от ЕС – без забележки. Годишни отчети на община Смолян пред Сметна палата – приети без резерви и без забележки. </a:t>
            </a:r>
          </a:p>
          <a:p>
            <a:pPr marL="0" indent="0" algn="just">
              <a:buNone/>
            </a:pPr>
            <a:r>
              <a:rPr lang="bg-BG" sz="2200" dirty="0" smtClean="0">
                <a:latin typeface="Arial" pitchFamily="34" charset="0"/>
                <a:cs typeface="Arial" pitchFamily="34" charset="0"/>
              </a:rPr>
              <a:t>	Работим повече, с повече ентусиазъм, с повече увереност, защото имаме опита и защото успяхме да се насладим на постигнатото с общи усилия.</a:t>
            </a:r>
          </a:p>
          <a:p>
            <a:pPr marL="0" indent="0" algn="just">
              <a:buNone/>
            </a:pPr>
            <a:r>
              <a:rPr lang="bg-BG" sz="2200" dirty="0" smtClean="0">
                <a:latin typeface="Arial" pitchFamily="34" charset="0"/>
                <a:cs typeface="Arial" pitchFamily="34" charset="0"/>
              </a:rPr>
              <a:t>	 Изграденото до днес е видимо. Утре ще надграждаме. А големите успехи ще дойдат толкова по-скоро, колкото повече хора се стремят към тях, работейки.</a:t>
            </a:r>
          </a:p>
          <a:p>
            <a:pPr marL="0" indent="0" algn="just">
              <a:buNone/>
            </a:pPr>
            <a:endParaRPr lang="bg-BG" sz="2200" dirty="0" smtClean="0"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r>
              <a:rPr lang="bg-BG" sz="2200" dirty="0">
                <a:latin typeface="Arial" pitchFamily="34" charset="0"/>
                <a:cs typeface="Arial" pitchFamily="34" charset="0"/>
              </a:rPr>
              <a:t>	</a:t>
            </a:r>
          </a:p>
          <a:p>
            <a:pPr marL="0" indent="0">
              <a:buNone/>
            </a:pPr>
            <a:endParaRPr lang="bg-BG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60648"/>
            <a:ext cx="864096" cy="1093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606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bg-BG" sz="3600" dirty="0" smtClean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bg-BG" sz="3600" b="1" u="sng" smtClean="0">
                <a:latin typeface="Arial" pitchFamily="34" charset="0"/>
                <a:cs typeface="Arial" pitchFamily="34" charset="0"/>
              </a:rPr>
              <a:t>БЛАГОДАРЯ </a:t>
            </a:r>
            <a:r>
              <a:rPr lang="bg-BG" sz="3600" b="1" u="sng" dirty="0" smtClean="0">
                <a:latin typeface="Arial" pitchFamily="34" charset="0"/>
                <a:cs typeface="Arial" pitchFamily="34" charset="0"/>
              </a:rPr>
              <a:t>ЗА ВНИМАНИЕТО!</a:t>
            </a:r>
          </a:p>
          <a:p>
            <a:pPr marL="0" indent="0" algn="ctr">
              <a:buNone/>
            </a:pPr>
            <a:r>
              <a:rPr lang="bg-BG" sz="3600" b="1" dirty="0" smtClean="0">
                <a:latin typeface="Arial" pitchFamily="34" charset="0"/>
                <a:cs typeface="Arial" pitchFamily="34" charset="0"/>
              </a:rPr>
              <a:t>ВЕНЕРА АРЪЧКОВА</a:t>
            </a:r>
          </a:p>
          <a:p>
            <a:pPr marL="0" indent="0" algn="ctr">
              <a:buNone/>
            </a:pPr>
            <a:r>
              <a:rPr lang="bg-BG" sz="3000" b="1" dirty="0" smtClean="0">
                <a:latin typeface="Arial" pitchFamily="34" charset="0"/>
                <a:cs typeface="Arial" pitchFamily="34" charset="0"/>
              </a:rPr>
              <a:t>ЗАМЕСТНИК-КМЕТ НА ОБЩИНА СМОЛЯН</a:t>
            </a:r>
            <a:endParaRPr lang="bg-BG" sz="3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60648"/>
            <a:ext cx="969669" cy="122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547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403648" y="620688"/>
            <a:ext cx="7606680" cy="938733"/>
          </a:xfrm>
        </p:spPr>
        <p:txBody>
          <a:bodyPr>
            <a:normAutofit lnSpcReduction="10000"/>
          </a:bodyPr>
          <a:lstStyle/>
          <a:p>
            <a:pPr marL="0" indent="0" algn="r">
              <a:buNone/>
            </a:pPr>
            <a:r>
              <a:rPr lang="bg-BG" sz="2800" dirty="0"/>
              <a:t>В община Смолян живеят в </a:t>
            </a:r>
            <a:r>
              <a:rPr lang="bg-BG" sz="2800" dirty="0" smtClean="0"/>
              <a:t>44 </a:t>
            </a:r>
            <a:r>
              <a:rPr lang="bg-BG" sz="2800" dirty="0"/>
              <a:t>452 души </a:t>
            </a:r>
            <a:r>
              <a:rPr lang="bg-BG" sz="2800" dirty="0" smtClean="0"/>
              <a:t>като</a:t>
            </a:r>
            <a:r>
              <a:rPr lang="bg-BG" sz="2800" dirty="0" smtClean="0"/>
              <a:t> </a:t>
            </a:r>
            <a:r>
              <a:rPr lang="bg-BG" sz="2800" dirty="0"/>
              <a:t>по-голямата част от тях живеят в град </a:t>
            </a:r>
            <a:r>
              <a:rPr lang="bg-BG" sz="2800" dirty="0" smtClean="0"/>
              <a:t>Смолян. </a:t>
            </a:r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423" y="1916832"/>
            <a:ext cx="7187110" cy="4395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1048392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249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475656" y="692696"/>
            <a:ext cx="7606680" cy="79471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bg-BG" sz="2400" dirty="0" smtClean="0"/>
              <a:t>Административен център на община Смолян е град Смолян</a:t>
            </a:r>
            <a:endParaRPr lang="bg-BG" sz="2400" dirty="0"/>
          </a:p>
        </p:txBody>
      </p:sp>
      <p:pic>
        <p:nvPicPr>
          <p:cNvPr id="2050" name="Picture 2" descr="D:\Users\Desktop\phpBB5_tmp55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132856"/>
            <a:ext cx="5328592" cy="39982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404665"/>
            <a:ext cx="1048392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275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7227" y="2261271"/>
            <a:ext cx="4339208" cy="6853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bg-BG" sz="2400" dirty="0" smtClean="0"/>
              <a:t>Кметство Смилян</a:t>
            </a:r>
            <a:endParaRPr lang="bg-BG" sz="2400" dirty="0"/>
          </a:p>
        </p:txBody>
      </p:sp>
      <p:sp>
        <p:nvSpPr>
          <p:cNvPr id="8" name="Контейнер за съдържание 2"/>
          <p:cNvSpPr txBox="1">
            <a:spLocks/>
          </p:cNvSpPr>
          <p:nvPr/>
        </p:nvSpPr>
        <p:spPr>
          <a:xfrm>
            <a:off x="4538589" y="2204864"/>
            <a:ext cx="4339208" cy="68539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bg-BG" sz="2400" dirty="0" smtClean="0"/>
              <a:t>Кметство Момчиловци</a:t>
            </a:r>
            <a:endParaRPr lang="bg-BG" sz="2400" dirty="0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25" y="3068960"/>
            <a:ext cx="3911813" cy="2943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22" y="2967977"/>
            <a:ext cx="4036632" cy="3027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авоъгълник 8"/>
          <p:cNvSpPr/>
          <p:nvPr/>
        </p:nvSpPr>
        <p:spPr>
          <a:xfrm>
            <a:off x="1100933" y="764704"/>
            <a:ext cx="77768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bg-BG" sz="2400" dirty="0">
                <a:solidFill>
                  <a:schemeClr val="tx2"/>
                </a:solidFill>
              </a:rPr>
              <a:t>Общината включва 86 населени места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bg-BG" sz="2400" dirty="0">
                <a:solidFill>
                  <a:schemeClr val="tx2"/>
                </a:solidFill>
              </a:rPr>
              <a:t>– 29 кметства.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23" y="455580"/>
            <a:ext cx="1049337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785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07504" y="1556792"/>
            <a:ext cx="4339208" cy="6853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bg-BG" sz="2800" dirty="0" smtClean="0"/>
              <a:t>Кметство Търън</a:t>
            </a:r>
            <a:endParaRPr lang="bg-BG" sz="2800" dirty="0"/>
          </a:p>
        </p:txBody>
      </p:sp>
      <p:sp>
        <p:nvSpPr>
          <p:cNvPr id="8" name="Контейнер за съдържание 2"/>
          <p:cNvSpPr txBox="1">
            <a:spLocks/>
          </p:cNvSpPr>
          <p:nvPr/>
        </p:nvSpPr>
        <p:spPr>
          <a:xfrm>
            <a:off x="4572000" y="1556793"/>
            <a:ext cx="4339208" cy="68539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bg-BG" sz="2800" dirty="0" smtClean="0"/>
              <a:t>Кметство Широка лъка</a:t>
            </a:r>
          </a:p>
          <a:p>
            <a:pPr marL="0" indent="0" algn="ctr">
              <a:buFont typeface="Wingdings 2"/>
              <a:buNone/>
            </a:pPr>
            <a:endParaRPr lang="bg-BG" sz="2800" dirty="0"/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98" y="2492896"/>
            <a:ext cx="4014653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385" y="2508475"/>
            <a:ext cx="4248472" cy="3391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8597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07504" y="1556792"/>
            <a:ext cx="4339208" cy="6853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bg-BG" sz="2800" dirty="0" smtClean="0"/>
              <a:t>Кметство Виево</a:t>
            </a:r>
            <a:endParaRPr lang="bg-BG" sz="2800" dirty="0"/>
          </a:p>
        </p:txBody>
      </p:sp>
      <p:sp>
        <p:nvSpPr>
          <p:cNvPr id="8" name="Контейнер за съдържание 2"/>
          <p:cNvSpPr txBox="1">
            <a:spLocks/>
          </p:cNvSpPr>
          <p:nvPr/>
        </p:nvSpPr>
        <p:spPr>
          <a:xfrm>
            <a:off x="4572000" y="1556793"/>
            <a:ext cx="4339208" cy="68539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bg-BG" sz="2800" dirty="0" smtClean="0"/>
              <a:t>Кметство Петково</a:t>
            </a:r>
          </a:p>
          <a:p>
            <a:pPr marL="0" indent="0" algn="ctr">
              <a:buFont typeface="Wingdings 2"/>
              <a:buNone/>
            </a:pPr>
            <a:endParaRPr lang="bg-BG" sz="2800" dirty="0"/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2420888"/>
            <a:ext cx="4032448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210" y="2420888"/>
            <a:ext cx="4260114" cy="3528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5992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07504" y="1556792"/>
            <a:ext cx="4339208" cy="6853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bg-BG" sz="2800" dirty="0" smtClean="0"/>
              <a:t>Кметство Арда</a:t>
            </a:r>
            <a:endParaRPr lang="bg-BG" sz="2800" dirty="0"/>
          </a:p>
        </p:txBody>
      </p:sp>
      <p:sp>
        <p:nvSpPr>
          <p:cNvPr id="8" name="Контейнер за съдържание 2"/>
          <p:cNvSpPr txBox="1">
            <a:spLocks/>
          </p:cNvSpPr>
          <p:nvPr/>
        </p:nvSpPr>
        <p:spPr>
          <a:xfrm>
            <a:off x="4572000" y="1556793"/>
            <a:ext cx="4339208" cy="68539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bg-BG" sz="2800" dirty="0" smtClean="0"/>
              <a:t>Кметство Могилица</a:t>
            </a:r>
          </a:p>
          <a:p>
            <a:pPr marL="0" indent="0" algn="ctr">
              <a:buFont typeface="Wingdings 2"/>
              <a:buNone/>
            </a:pPr>
            <a:endParaRPr lang="bg-BG" sz="2800" dirty="0" smtClean="0"/>
          </a:p>
          <a:p>
            <a:pPr marL="0" indent="0" algn="ctr">
              <a:buFont typeface="Wingdings 2"/>
              <a:buNone/>
            </a:pPr>
            <a:endParaRPr lang="bg-BG" sz="2800" dirty="0"/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2246723"/>
            <a:ext cx="4032448" cy="3630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429" y="2280456"/>
            <a:ext cx="4487779" cy="3563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9489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21" y="764704"/>
            <a:ext cx="3816424" cy="2862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971" y="812156"/>
            <a:ext cx="4248666" cy="2845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93" y="4077072"/>
            <a:ext cx="3496679" cy="2341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964" y="4077072"/>
            <a:ext cx="3496679" cy="2341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7419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ламен покрив">
  <a:themeElements>
    <a:clrScheme name="Леене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Средни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ламен покрив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1674</TotalTime>
  <Words>886</Words>
  <Application>Microsoft Office PowerPoint</Application>
  <PresentationFormat>Презентация на цял екран (4:3)</PresentationFormat>
  <Paragraphs>91</Paragraphs>
  <Slides>28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28</vt:i4>
      </vt:variant>
    </vt:vector>
  </HeadingPairs>
  <TitlesOfParts>
    <vt:vector size="29" baseType="lpstr">
      <vt:lpstr>Сламен покрив</vt:lpstr>
      <vt:lpstr>„Инструменти за общинско управление“ 8-10 декември 2016г., х-л „Орфей“, к.к. Пампорово  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ДОБРИ ПРАКТИКИ НА ОБЩИНА СМОЛЯН </vt:lpstr>
      <vt:lpstr>Финанси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Градска среда</vt:lpstr>
      <vt:lpstr>Презентация на PowerPoint</vt:lpstr>
      <vt:lpstr>Гражданско участие:</vt:lpstr>
      <vt:lpstr>Добро сътрудничество между Община Смолян и младежки организации</vt:lpstr>
      <vt:lpstr>Презентация на PowerPoint</vt:lpstr>
      <vt:lpstr>В рамките на публично-частно партньорство Община Смолян организира Националния фолклорен събор „Рожен 2015“ и „Рожен 2016“ като осигури пълна логистична и организационна дейност за провеждане на събора.</vt:lpstr>
      <vt:lpstr>Спортни дейности</vt:lpstr>
      <vt:lpstr>ДОБРИ ПРАКТИКИ В СФЕРАТА НА СОЦИАЛНИТЕ ДЕЙНОСТИ</vt:lpstr>
      <vt:lpstr>Презентация на PowerPoint</vt:lpstr>
      <vt:lpstr>Презентация на PowerPoint</vt:lpstr>
      <vt:lpstr>Презентация на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User</dc:creator>
  <cp:lastModifiedBy>Надежда Е. Милева</cp:lastModifiedBy>
  <cp:revision>104</cp:revision>
  <cp:lastPrinted>2016-12-06T08:23:04Z</cp:lastPrinted>
  <dcterms:created xsi:type="dcterms:W3CDTF">2015-05-26T13:33:14Z</dcterms:created>
  <dcterms:modified xsi:type="dcterms:W3CDTF">2016-12-07T14:57:16Z</dcterms:modified>
</cp:coreProperties>
</file>