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12" r:id="rId3"/>
    <p:sldMasterId id="2147484367" r:id="rId4"/>
  </p:sldMasterIdLst>
  <p:notesMasterIdLst>
    <p:notesMasterId r:id="rId61"/>
  </p:notesMasterIdLst>
  <p:handoutMasterIdLst>
    <p:handoutMasterId r:id="rId62"/>
  </p:handoutMasterIdLst>
  <p:sldIdLst>
    <p:sldId id="464" r:id="rId5"/>
    <p:sldId id="448" r:id="rId6"/>
    <p:sldId id="465" r:id="rId7"/>
    <p:sldId id="501" r:id="rId8"/>
    <p:sldId id="470" r:id="rId9"/>
    <p:sldId id="496" r:id="rId10"/>
    <p:sldId id="497" r:id="rId11"/>
    <p:sldId id="498" r:id="rId12"/>
    <p:sldId id="499" r:id="rId13"/>
    <p:sldId id="500" r:id="rId14"/>
    <p:sldId id="471" r:id="rId15"/>
    <p:sldId id="504" r:id="rId16"/>
    <p:sldId id="473" r:id="rId17"/>
    <p:sldId id="474" r:id="rId18"/>
    <p:sldId id="475" r:id="rId19"/>
    <p:sldId id="477" r:id="rId20"/>
    <p:sldId id="478" r:id="rId21"/>
    <p:sldId id="479" r:id="rId22"/>
    <p:sldId id="505" r:id="rId23"/>
    <p:sldId id="481" r:id="rId24"/>
    <p:sldId id="482" r:id="rId25"/>
    <p:sldId id="511" r:id="rId26"/>
    <p:sldId id="512" r:id="rId27"/>
    <p:sldId id="513" r:id="rId28"/>
    <p:sldId id="514" r:id="rId29"/>
    <p:sldId id="515" r:id="rId30"/>
    <p:sldId id="517" r:id="rId31"/>
    <p:sldId id="518" r:id="rId32"/>
    <p:sldId id="519" r:id="rId33"/>
    <p:sldId id="520" r:id="rId34"/>
    <p:sldId id="521" r:id="rId35"/>
    <p:sldId id="522" r:id="rId36"/>
    <p:sldId id="523" r:id="rId37"/>
    <p:sldId id="524" r:id="rId38"/>
    <p:sldId id="525" r:id="rId39"/>
    <p:sldId id="528" r:id="rId40"/>
    <p:sldId id="530" r:id="rId41"/>
    <p:sldId id="483" r:id="rId42"/>
    <p:sldId id="485" r:id="rId43"/>
    <p:sldId id="486" r:id="rId44"/>
    <p:sldId id="487" r:id="rId45"/>
    <p:sldId id="488" r:id="rId46"/>
    <p:sldId id="440" r:id="rId47"/>
    <p:sldId id="489" r:id="rId48"/>
    <p:sldId id="490" r:id="rId49"/>
    <p:sldId id="491" r:id="rId50"/>
    <p:sldId id="492" r:id="rId51"/>
    <p:sldId id="453" r:id="rId52"/>
    <p:sldId id="493" r:id="rId53"/>
    <p:sldId id="494" r:id="rId54"/>
    <p:sldId id="463" r:id="rId55"/>
    <p:sldId id="459" r:id="rId56"/>
    <p:sldId id="460" r:id="rId57"/>
    <p:sldId id="461" r:id="rId58"/>
    <p:sldId id="462" r:id="rId59"/>
    <p:sldId id="495" r:id="rId60"/>
  </p:sldIdLst>
  <p:sldSz cx="9144000" cy="6858000" type="screen4x3"/>
  <p:notesSz cx="6858000" cy="9144000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C2A"/>
    <a:srgbClr val="4F81BD"/>
    <a:srgbClr val="660033"/>
    <a:srgbClr val="A50021"/>
    <a:srgbClr val="990000"/>
    <a:srgbClr val="CC3300"/>
    <a:srgbClr val="000000"/>
    <a:srgbClr val="48C7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46" autoAdjust="0"/>
    <p:restoredTop sz="94613" autoAdjust="0"/>
  </p:normalViewPr>
  <p:slideViewPr>
    <p:cSldViewPr snapToGrid="0">
      <p:cViewPr>
        <p:scale>
          <a:sx n="79" d="100"/>
          <a:sy n="79" d="100"/>
        </p:scale>
        <p:origin x="-2772" y="-7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78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6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33DD61-84ED-4E86-83BA-86F3AFFC167F}" type="doc">
      <dgm:prSet loTypeId="urn:microsoft.com/office/officeart/2005/8/layout/bProcess4" loCatId="process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bg-BG"/>
        </a:p>
      </dgm:t>
    </dgm:pt>
    <dgm:pt modelId="{1FD5104E-1EE8-4CFD-9945-83289ED4FBB5}">
      <dgm:prSet phldrT="[Text]"/>
      <dgm:spPr/>
      <dgm:t>
        <a:bodyPr/>
        <a:lstStyle/>
        <a:p>
          <a:r>
            <a:rPr lang="bg-BG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Устойчивост на качеството на образованието, изследователската дейност и управлението на университета</a:t>
          </a:r>
          <a:endParaRPr lang="bg-BG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B1E250-84D6-421E-B4CB-2D1C8B6826B6}" type="parTrans" cxnId="{FB9086A8-6084-4FA5-A2AA-312EA6CAFB35}">
      <dgm:prSet/>
      <dgm:spPr/>
      <dgm:t>
        <a:bodyPr/>
        <a:lstStyle/>
        <a:p>
          <a:endParaRPr lang="bg-BG"/>
        </a:p>
      </dgm:t>
    </dgm:pt>
    <dgm:pt modelId="{2CFCAE2C-73E8-4C82-B44D-DB37C956A9E8}" type="sibTrans" cxnId="{FB9086A8-6084-4FA5-A2AA-312EA6CAFB35}">
      <dgm:prSet/>
      <dgm:spPr/>
      <dgm:t>
        <a:bodyPr/>
        <a:lstStyle/>
        <a:p>
          <a:endParaRPr lang="bg-BG"/>
        </a:p>
      </dgm:t>
    </dgm:pt>
    <dgm:pt modelId="{FE298BCB-479B-49AF-8E10-EA6D8FCC00C7}">
      <dgm:prSet phldrT="[Text]"/>
      <dgm:spPr/>
      <dgm:t>
        <a:bodyPr/>
        <a:lstStyle/>
        <a:p>
          <a:r>
            <a:rPr lang="bg-BG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Високотехнологичен университет и научноизследователски център </a:t>
          </a:r>
        </a:p>
        <a:p>
          <a:endParaRPr lang="bg-BG" dirty="0"/>
        </a:p>
      </dgm:t>
    </dgm:pt>
    <dgm:pt modelId="{E8367695-221E-4C12-BB6D-7D551EC48E0F}" type="parTrans" cxnId="{4AB9F869-DD2E-49CF-B4D1-D5906D97718F}">
      <dgm:prSet/>
      <dgm:spPr/>
      <dgm:t>
        <a:bodyPr/>
        <a:lstStyle/>
        <a:p>
          <a:endParaRPr lang="bg-BG"/>
        </a:p>
      </dgm:t>
    </dgm:pt>
    <dgm:pt modelId="{64F7FECA-7BD0-4A16-BDF6-E98C295BEC5D}" type="sibTrans" cxnId="{4AB9F869-DD2E-49CF-B4D1-D5906D97718F}">
      <dgm:prSet/>
      <dgm:spPr/>
      <dgm:t>
        <a:bodyPr/>
        <a:lstStyle/>
        <a:p>
          <a:endParaRPr lang="bg-BG"/>
        </a:p>
      </dgm:t>
    </dgm:pt>
    <dgm:pt modelId="{6515B185-1EE8-49B6-BFBA-F4310312D6FD}">
      <dgm:prSet phldrT="[Text]"/>
      <dgm:spPr>
        <a:solidFill>
          <a:srgbClr val="E183E1"/>
        </a:solidFill>
      </dgm:spPr>
      <dgm:t>
        <a:bodyPr/>
        <a:lstStyle/>
        <a:p>
          <a:r>
            <a:rPr lang="bg-BG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Гъвкавост и адаптивност към динамиката на пазара на труда и обществените потребности</a:t>
          </a:r>
          <a:endParaRPr lang="bg-BG" dirty="0">
            <a:solidFill>
              <a:srgbClr val="002060"/>
            </a:solidFill>
          </a:endParaRPr>
        </a:p>
      </dgm:t>
    </dgm:pt>
    <dgm:pt modelId="{F99652E3-1E50-4C99-8711-0E52E78FF05B}" type="parTrans" cxnId="{48E3BFC3-8A9C-4850-9CB3-366D794E7624}">
      <dgm:prSet/>
      <dgm:spPr/>
      <dgm:t>
        <a:bodyPr/>
        <a:lstStyle/>
        <a:p>
          <a:endParaRPr lang="bg-BG"/>
        </a:p>
      </dgm:t>
    </dgm:pt>
    <dgm:pt modelId="{7092C5E0-F182-461A-8C5A-D2256273F278}" type="sibTrans" cxnId="{48E3BFC3-8A9C-4850-9CB3-366D794E7624}">
      <dgm:prSet/>
      <dgm:spPr/>
      <dgm:t>
        <a:bodyPr/>
        <a:lstStyle/>
        <a:p>
          <a:endParaRPr lang="bg-BG"/>
        </a:p>
      </dgm:t>
    </dgm:pt>
    <dgm:pt modelId="{DD4BCE35-BE24-482A-8021-A0A475806E45}">
      <dgm:prSet/>
      <dgm:spPr/>
      <dgm:t>
        <a:bodyPr/>
        <a:lstStyle/>
        <a:p>
          <a:r>
            <a:rPr lang="bg-BG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Отговорно и непрекъснато прилагане на философията “качество във всичко”</a:t>
          </a:r>
          <a:endParaRPr lang="bg-BG" dirty="0">
            <a:solidFill>
              <a:srgbClr val="002060"/>
            </a:solidFill>
          </a:endParaRPr>
        </a:p>
      </dgm:t>
    </dgm:pt>
    <dgm:pt modelId="{3176086E-E9BB-48FB-B925-7ABC7120928F}" type="parTrans" cxnId="{883564CD-E7CA-42F7-9BC2-49C955332DE3}">
      <dgm:prSet/>
      <dgm:spPr/>
      <dgm:t>
        <a:bodyPr/>
        <a:lstStyle/>
        <a:p>
          <a:endParaRPr lang="bg-BG"/>
        </a:p>
      </dgm:t>
    </dgm:pt>
    <dgm:pt modelId="{86118CE1-2F44-4697-8802-CDD1FCC6C71B}" type="sibTrans" cxnId="{883564CD-E7CA-42F7-9BC2-49C955332DE3}">
      <dgm:prSet/>
      <dgm:spPr/>
      <dgm:t>
        <a:bodyPr/>
        <a:lstStyle/>
        <a:p>
          <a:endParaRPr lang="bg-BG"/>
        </a:p>
      </dgm:t>
    </dgm:pt>
    <dgm:pt modelId="{8395EDF1-3ED4-408E-A8DB-DCBEE1A1B28C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bg-BG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Модел на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bg-BG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частното висше образование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bg-BG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21 век</a:t>
          </a:r>
          <a:endParaRPr lang="bg-BG" sz="2000" dirty="0">
            <a:solidFill>
              <a:srgbClr val="002060"/>
            </a:solidFill>
          </a:endParaRPr>
        </a:p>
      </dgm:t>
    </dgm:pt>
    <dgm:pt modelId="{69FA62AF-CF5A-4FF2-9AFB-F24A294FE696}" type="parTrans" cxnId="{BBBE3A5A-FF4F-4815-BF10-23331045B1F8}">
      <dgm:prSet/>
      <dgm:spPr/>
      <dgm:t>
        <a:bodyPr/>
        <a:lstStyle/>
        <a:p>
          <a:endParaRPr lang="bg-BG"/>
        </a:p>
      </dgm:t>
    </dgm:pt>
    <dgm:pt modelId="{2562893E-B419-4359-A121-3D8E0F4C1D2E}" type="sibTrans" cxnId="{BBBE3A5A-FF4F-4815-BF10-23331045B1F8}">
      <dgm:prSet/>
      <dgm:spPr/>
      <dgm:t>
        <a:bodyPr/>
        <a:lstStyle/>
        <a:p>
          <a:endParaRPr lang="bg-BG"/>
        </a:p>
      </dgm:t>
    </dgm:pt>
    <dgm:pt modelId="{8125A3D6-0461-40D4-8EDB-DE4A00D52DC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bg-BG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Ориентация към студентите и тяхната професионална устойчивост</a:t>
          </a:r>
          <a:endParaRPr lang="bg-BG" dirty="0">
            <a:solidFill>
              <a:srgbClr val="002060"/>
            </a:solidFill>
          </a:endParaRPr>
        </a:p>
      </dgm:t>
    </dgm:pt>
    <dgm:pt modelId="{2C288B35-98A1-444D-89AA-2CF174780D67}" type="parTrans" cxnId="{A7F60CF0-AF26-4530-8712-5D16B20FE82D}">
      <dgm:prSet/>
      <dgm:spPr/>
      <dgm:t>
        <a:bodyPr/>
        <a:lstStyle/>
        <a:p>
          <a:endParaRPr lang="bg-BG"/>
        </a:p>
      </dgm:t>
    </dgm:pt>
    <dgm:pt modelId="{0C4334D9-C866-4178-8F25-07921E13621D}" type="sibTrans" cxnId="{A7F60CF0-AF26-4530-8712-5D16B20FE82D}">
      <dgm:prSet/>
      <dgm:spPr/>
      <dgm:t>
        <a:bodyPr/>
        <a:lstStyle/>
        <a:p>
          <a:endParaRPr lang="bg-BG"/>
        </a:p>
      </dgm:t>
    </dgm:pt>
    <dgm:pt modelId="{DE299AF7-96F1-428E-B3EA-8FBB5BB37AFF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bg-BG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Конкурентоспособност в световен мащаб и в европейското образователно пространство</a:t>
          </a:r>
          <a:endParaRPr lang="bg-BG" dirty="0">
            <a:solidFill>
              <a:srgbClr val="002060"/>
            </a:solidFill>
          </a:endParaRPr>
        </a:p>
      </dgm:t>
    </dgm:pt>
    <dgm:pt modelId="{951ED89F-D3FD-4FAD-88FD-C4138CFD784C}" type="parTrans" cxnId="{D9246BFC-249D-40FF-80D0-4C36D68E840E}">
      <dgm:prSet/>
      <dgm:spPr/>
      <dgm:t>
        <a:bodyPr/>
        <a:lstStyle/>
        <a:p>
          <a:endParaRPr lang="bg-BG"/>
        </a:p>
      </dgm:t>
    </dgm:pt>
    <dgm:pt modelId="{C7F4AA29-FD59-4726-8B39-D94E936F15FA}" type="sibTrans" cxnId="{D9246BFC-249D-40FF-80D0-4C36D68E840E}">
      <dgm:prSet/>
      <dgm:spPr/>
      <dgm:t>
        <a:bodyPr/>
        <a:lstStyle/>
        <a:p>
          <a:endParaRPr lang="bg-BG"/>
        </a:p>
      </dgm:t>
    </dgm:pt>
    <dgm:pt modelId="{E9C75084-C23E-4590-BDCA-2F4241B2D9F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 sz="2000"/>
        </a:p>
      </dgm:t>
    </dgm:pt>
    <dgm:pt modelId="{8F74D17C-29AE-4580-8F69-1681A013E80F}" type="parTrans" cxnId="{34012085-AC98-40B8-B083-EE3FB5810DDF}">
      <dgm:prSet/>
      <dgm:spPr/>
      <dgm:t>
        <a:bodyPr/>
        <a:lstStyle/>
        <a:p>
          <a:endParaRPr lang="en-US"/>
        </a:p>
      </dgm:t>
    </dgm:pt>
    <dgm:pt modelId="{A630C331-1087-4F78-95A1-40DDEAEE9497}" type="sibTrans" cxnId="{34012085-AC98-40B8-B083-EE3FB5810DDF}">
      <dgm:prSet/>
      <dgm:spPr/>
      <dgm:t>
        <a:bodyPr/>
        <a:lstStyle/>
        <a:p>
          <a:endParaRPr lang="en-US"/>
        </a:p>
      </dgm:t>
    </dgm:pt>
    <dgm:pt modelId="{1A427464-FF66-475E-8D42-084CEE4FEB80}">
      <dgm:prSet/>
      <dgm:spPr>
        <a:solidFill>
          <a:srgbClr val="A4AF11"/>
        </a:solidFill>
      </dgm:spPr>
      <dgm:t>
        <a:bodyPr/>
        <a:lstStyle/>
        <a:p>
          <a:r>
            <a:rPr lang="bg-BG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Висококвалифициран и международно конвертируем академичен персонал</a:t>
          </a:r>
          <a:endParaRPr lang="en-US" dirty="0">
            <a:solidFill>
              <a:srgbClr val="002060"/>
            </a:solidFill>
          </a:endParaRPr>
        </a:p>
      </dgm:t>
    </dgm:pt>
    <dgm:pt modelId="{5781B5FE-2000-40AB-BF9C-90B224612776}" type="parTrans" cxnId="{935BFA75-F3F5-403B-97FF-7325335A1FA2}">
      <dgm:prSet/>
      <dgm:spPr/>
      <dgm:t>
        <a:bodyPr/>
        <a:lstStyle/>
        <a:p>
          <a:endParaRPr lang="en-US"/>
        </a:p>
      </dgm:t>
    </dgm:pt>
    <dgm:pt modelId="{4F3729A2-9565-4756-A53C-99B930446D16}" type="sibTrans" cxnId="{935BFA75-F3F5-403B-97FF-7325335A1FA2}">
      <dgm:prSet/>
      <dgm:spPr/>
      <dgm:t>
        <a:bodyPr/>
        <a:lstStyle/>
        <a:p>
          <a:endParaRPr lang="en-US"/>
        </a:p>
      </dgm:t>
    </dgm:pt>
    <dgm:pt modelId="{8684A328-165D-4265-92DA-10A6C84B6A2D}" type="pres">
      <dgm:prSet presAssocID="{EF33DD61-84ED-4E86-83BA-86F3AFFC167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EA6D8D95-8576-4016-B411-205D95B819A0}" type="pres">
      <dgm:prSet presAssocID="{1FD5104E-1EE8-4CFD-9945-83289ED4FBB5}" presName="compNode" presStyleCnt="0"/>
      <dgm:spPr/>
    </dgm:pt>
    <dgm:pt modelId="{E7A603C9-A0AC-49FB-97A0-973B8DD75B35}" type="pres">
      <dgm:prSet presAssocID="{1FD5104E-1EE8-4CFD-9945-83289ED4FBB5}" presName="dummyConnPt" presStyleCnt="0"/>
      <dgm:spPr/>
    </dgm:pt>
    <dgm:pt modelId="{B637BFB2-6BC5-466A-BD81-02B56915F767}" type="pres">
      <dgm:prSet presAssocID="{1FD5104E-1EE8-4CFD-9945-83289ED4FBB5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A4C1F-FCB8-4612-AC35-D84BA984FA92}" type="pres">
      <dgm:prSet presAssocID="{2CFCAE2C-73E8-4C82-B44D-DB37C956A9E8}" presName="sibTrans" presStyleLbl="bgSibTrans2D1" presStyleIdx="0" presStyleCnt="8"/>
      <dgm:spPr/>
      <dgm:t>
        <a:bodyPr/>
        <a:lstStyle/>
        <a:p>
          <a:endParaRPr lang="en-US"/>
        </a:p>
      </dgm:t>
    </dgm:pt>
    <dgm:pt modelId="{7EAE05B5-270B-41AF-A502-59A2AE3D8B64}" type="pres">
      <dgm:prSet presAssocID="{FE298BCB-479B-49AF-8E10-EA6D8FCC00C7}" presName="compNode" presStyleCnt="0"/>
      <dgm:spPr/>
    </dgm:pt>
    <dgm:pt modelId="{6B4C2282-F756-4E76-8DF5-FF5D10A149AD}" type="pres">
      <dgm:prSet presAssocID="{FE298BCB-479B-49AF-8E10-EA6D8FCC00C7}" presName="dummyConnPt" presStyleCnt="0"/>
      <dgm:spPr/>
    </dgm:pt>
    <dgm:pt modelId="{C63A3BBE-68D6-455C-BBF1-2F8557077F1F}" type="pres">
      <dgm:prSet presAssocID="{FE298BCB-479B-49AF-8E10-EA6D8FCC00C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395B7-9349-4E21-A221-B5C4776327C6}" type="pres">
      <dgm:prSet presAssocID="{64F7FECA-7BD0-4A16-BDF6-E98C295BEC5D}" presName="sibTrans" presStyleLbl="bgSibTrans2D1" presStyleIdx="1" presStyleCnt="8"/>
      <dgm:spPr/>
      <dgm:t>
        <a:bodyPr/>
        <a:lstStyle/>
        <a:p>
          <a:endParaRPr lang="en-US"/>
        </a:p>
      </dgm:t>
    </dgm:pt>
    <dgm:pt modelId="{703EB5D3-614C-4035-AD40-1B17513BE81D}" type="pres">
      <dgm:prSet presAssocID="{6515B185-1EE8-49B6-BFBA-F4310312D6FD}" presName="compNode" presStyleCnt="0"/>
      <dgm:spPr/>
    </dgm:pt>
    <dgm:pt modelId="{11F85B44-702F-4746-A655-450BAF6EB7F7}" type="pres">
      <dgm:prSet presAssocID="{6515B185-1EE8-49B6-BFBA-F4310312D6FD}" presName="dummyConnPt" presStyleCnt="0"/>
      <dgm:spPr/>
    </dgm:pt>
    <dgm:pt modelId="{FE49E577-D5A2-4143-96C6-51FF86A44F3A}" type="pres">
      <dgm:prSet presAssocID="{6515B185-1EE8-49B6-BFBA-F4310312D6F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FBE01-E88A-4E38-B426-7A748C46CF73}" type="pres">
      <dgm:prSet presAssocID="{7092C5E0-F182-461A-8C5A-D2256273F278}" presName="sibTrans" presStyleLbl="bgSibTrans2D1" presStyleIdx="2" presStyleCnt="8"/>
      <dgm:spPr/>
      <dgm:t>
        <a:bodyPr/>
        <a:lstStyle/>
        <a:p>
          <a:endParaRPr lang="en-US"/>
        </a:p>
      </dgm:t>
    </dgm:pt>
    <dgm:pt modelId="{A2314175-CCCD-4471-8F73-E757D064B8E7}" type="pres">
      <dgm:prSet presAssocID="{DD4BCE35-BE24-482A-8021-A0A475806E45}" presName="compNode" presStyleCnt="0"/>
      <dgm:spPr/>
    </dgm:pt>
    <dgm:pt modelId="{B88A90A4-980B-4D01-8EE7-7D23BD8CD580}" type="pres">
      <dgm:prSet presAssocID="{DD4BCE35-BE24-482A-8021-A0A475806E45}" presName="dummyConnPt" presStyleCnt="0"/>
      <dgm:spPr/>
    </dgm:pt>
    <dgm:pt modelId="{D42047AC-C3DD-4F1E-8DB4-586977D7B3CC}" type="pres">
      <dgm:prSet presAssocID="{DD4BCE35-BE24-482A-8021-A0A475806E4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8B5DF6-6208-41D9-80C6-95A3AF4B2936}" type="pres">
      <dgm:prSet presAssocID="{86118CE1-2F44-4697-8802-CDD1FCC6C71B}" presName="sibTrans" presStyleLbl="bgSibTrans2D1" presStyleIdx="3" presStyleCnt="8"/>
      <dgm:spPr/>
      <dgm:t>
        <a:bodyPr/>
        <a:lstStyle/>
        <a:p>
          <a:endParaRPr lang="en-US"/>
        </a:p>
      </dgm:t>
    </dgm:pt>
    <dgm:pt modelId="{10E0E18C-01B5-4B2B-BFB0-63BEDA37CFAF}" type="pres">
      <dgm:prSet presAssocID="{8395EDF1-3ED4-408E-A8DB-DCBEE1A1B28C}" presName="compNode" presStyleCnt="0"/>
      <dgm:spPr/>
    </dgm:pt>
    <dgm:pt modelId="{139F3A81-FB98-4405-A2F8-062B454A1CE2}" type="pres">
      <dgm:prSet presAssocID="{8395EDF1-3ED4-408E-A8DB-DCBEE1A1B28C}" presName="dummyConnPt" presStyleCnt="0"/>
      <dgm:spPr/>
    </dgm:pt>
    <dgm:pt modelId="{E184DD98-907B-4D86-8C4C-A73DFE9C4DE0}" type="pres">
      <dgm:prSet presAssocID="{8395EDF1-3ED4-408E-A8DB-DCBEE1A1B28C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CED2BD-36F6-4106-BD16-76A376E244F4}" type="pres">
      <dgm:prSet presAssocID="{2562893E-B419-4359-A121-3D8E0F4C1D2E}" presName="sibTrans" presStyleLbl="bgSibTrans2D1" presStyleIdx="4" presStyleCnt="8"/>
      <dgm:spPr/>
      <dgm:t>
        <a:bodyPr/>
        <a:lstStyle/>
        <a:p>
          <a:endParaRPr lang="en-US"/>
        </a:p>
      </dgm:t>
    </dgm:pt>
    <dgm:pt modelId="{6FF41F86-520D-473A-826A-1A468EE5F7F8}" type="pres">
      <dgm:prSet presAssocID="{8125A3D6-0461-40D4-8EDB-DE4A00D52DCE}" presName="compNode" presStyleCnt="0"/>
      <dgm:spPr/>
    </dgm:pt>
    <dgm:pt modelId="{1B938644-7A3A-46C3-9B44-297C606E76C5}" type="pres">
      <dgm:prSet presAssocID="{8125A3D6-0461-40D4-8EDB-DE4A00D52DCE}" presName="dummyConnPt" presStyleCnt="0"/>
      <dgm:spPr/>
    </dgm:pt>
    <dgm:pt modelId="{69323BF1-3FF3-4948-B654-C506CF0A8504}" type="pres">
      <dgm:prSet presAssocID="{8125A3D6-0461-40D4-8EDB-DE4A00D52DCE}" presName="node" presStyleLbl="node1" presStyleIdx="5" presStyleCnt="9" custLinFactNeighborX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D4D09F-A576-4507-A119-A9ED6A29E79B}" type="pres">
      <dgm:prSet presAssocID="{0C4334D9-C866-4178-8F25-07921E13621D}" presName="sibTrans" presStyleLbl="bgSibTrans2D1" presStyleIdx="5" presStyleCnt="8"/>
      <dgm:spPr/>
      <dgm:t>
        <a:bodyPr/>
        <a:lstStyle/>
        <a:p>
          <a:endParaRPr lang="en-US"/>
        </a:p>
      </dgm:t>
    </dgm:pt>
    <dgm:pt modelId="{080E4285-36DC-43DB-9BA5-736E84612AFD}" type="pres">
      <dgm:prSet presAssocID="{DE299AF7-96F1-428E-B3EA-8FBB5BB37AFF}" presName="compNode" presStyleCnt="0"/>
      <dgm:spPr/>
    </dgm:pt>
    <dgm:pt modelId="{BB3102A5-8B45-4DC7-AAC5-44ED29F13B4F}" type="pres">
      <dgm:prSet presAssocID="{DE299AF7-96F1-428E-B3EA-8FBB5BB37AFF}" presName="dummyConnPt" presStyleCnt="0"/>
      <dgm:spPr/>
    </dgm:pt>
    <dgm:pt modelId="{228D69EC-D3B0-4D43-8ADB-0F0A4D9CCF80}" type="pres">
      <dgm:prSet presAssocID="{DE299AF7-96F1-428E-B3EA-8FBB5BB37AF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02E277-97AC-4483-81CB-3D36B535D44D}" type="pres">
      <dgm:prSet presAssocID="{C7F4AA29-FD59-4726-8B39-D94E936F15FA}" presName="sibTrans" presStyleLbl="bgSibTrans2D1" presStyleIdx="6" presStyleCnt="8" custLinFactY="69188" custLinFactNeighborX="1620" custLinFactNeighborY="100000"/>
      <dgm:spPr/>
      <dgm:t>
        <a:bodyPr/>
        <a:lstStyle/>
        <a:p>
          <a:endParaRPr lang="en-US"/>
        </a:p>
      </dgm:t>
    </dgm:pt>
    <dgm:pt modelId="{C39AC613-3E27-457F-93E5-C222D4B75B2A}" type="pres">
      <dgm:prSet presAssocID="{E9C75084-C23E-4590-BDCA-2F4241B2D9F3}" presName="compNode" presStyleCnt="0"/>
      <dgm:spPr/>
    </dgm:pt>
    <dgm:pt modelId="{16DE8495-0D69-4FBA-BA38-7E054B8C4758}" type="pres">
      <dgm:prSet presAssocID="{E9C75084-C23E-4590-BDCA-2F4241B2D9F3}" presName="dummyConnPt" presStyleCnt="0"/>
      <dgm:spPr/>
    </dgm:pt>
    <dgm:pt modelId="{A77E8887-41A4-43FD-8C88-3B09CEC73787}" type="pres">
      <dgm:prSet presAssocID="{E9C75084-C23E-4590-BDCA-2F4241B2D9F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26BAD-7C41-4D8F-B90E-136CCF52B9F7}" type="pres">
      <dgm:prSet presAssocID="{A630C331-1087-4F78-95A1-40DDEAEE9497}" presName="sibTrans" presStyleLbl="bgSibTrans2D1" presStyleIdx="7" presStyleCnt="8"/>
      <dgm:spPr/>
      <dgm:t>
        <a:bodyPr/>
        <a:lstStyle/>
        <a:p>
          <a:endParaRPr lang="en-US"/>
        </a:p>
      </dgm:t>
    </dgm:pt>
    <dgm:pt modelId="{4A292564-5C93-4F9D-ACBB-2D07229B2ABC}" type="pres">
      <dgm:prSet presAssocID="{1A427464-FF66-475E-8D42-084CEE4FEB80}" presName="compNode" presStyleCnt="0"/>
      <dgm:spPr/>
    </dgm:pt>
    <dgm:pt modelId="{DC7D31CB-EDB8-4EB3-9401-507642343A52}" type="pres">
      <dgm:prSet presAssocID="{1A427464-FF66-475E-8D42-084CEE4FEB80}" presName="dummyConnPt" presStyleCnt="0"/>
      <dgm:spPr/>
    </dgm:pt>
    <dgm:pt modelId="{43292E9B-9E9A-4E7E-BD7A-6EF1B9C07CB8}" type="pres">
      <dgm:prSet presAssocID="{1A427464-FF66-475E-8D42-084CEE4FEB80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C3EF3A-FFE7-4A75-AA5A-92F79250FB6E}" type="presOf" srcId="{0C4334D9-C866-4178-8F25-07921E13621D}" destId="{A0D4D09F-A576-4507-A119-A9ED6A29E79B}" srcOrd="0" destOrd="0" presId="urn:microsoft.com/office/officeart/2005/8/layout/bProcess4"/>
    <dgm:cxn modelId="{E1B419FB-7216-4679-8955-4F3A3E903F63}" type="presOf" srcId="{64F7FECA-7BD0-4A16-BDF6-E98C295BEC5D}" destId="{BEA395B7-9349-4E21-A221-B5C4776327C6}" srcOrd="0" destOrd="0" presId="urn:microsoft.com/office/officeart/2005/8/layout/bProcess4"/>
    <dgm:cxn modelId="{E4DA982C-3A39-4DC2-8899-F5FB52530D72}" type="presOf" srcId="{DE299AF7-96F1-428E-B3EA-8FBB5BB37AFF}" destId="{228D69EC-D3B0-4D43-8ADB-0F0A4D9CCF80}" srcOrd="0" destOrd="0" presId="urn:microsoft.com/office/officeart/2005/8/layout/bProcess4"/>
    <dgm:cxn modelId="{D9246BFC-249D-40FF-80D0-4C36D68E840E}" srcId="{EF33DD61-84ED-4E86-83BA-86F3AFFC167F}" destId="{DE299AF7-96F1-428E-B3EA-8FBB5BB37AFF}" srcOrd="6" destOrd="0" parTransId="{951ED89F-D3FD-4FAD-88FD-C4138CFD784C}" sibTransId="{C7F4AA29-FD59-4726-8B39-D94E936F15FA}"/>
    <dgm:cxn modelId="{BBBE3A5A-FF4F-4815-BF10-23331045B1F8}" srcId="{EF33DD61-84ED-4E86-83BA-86F3AFFC167F}" destId="{8395EDF1-3ED4-408E-A8DB-DCBEE1A1B28C}" srcOrd="4" destOrd="0" parTransId="{69FA62AF-CF5A-4FF2-9AFB-F24A294FE696}" sibTransId="{2562893E-B419-4359-A121-3D8E0F4C1D2E}"/>
    <dgm:cxn modelId="{961591D3-CE70-409F-92FF-B95CFC35EC35}" type="presOf" srcId="{86118CE1-2F44-4697-8802-CDD1FCC6C71B}" destId="{478B5DF6-6208-41D9-80C6-95A3AF4B2936}" srcOrd="0" destOrd="0" presId="urn:microsoft.com/office/officeart/2005/8/layout/bProcess4"/>
    <dgm:cxn modelId="{3F7E0522-8938-4D1B-B89C-EAA6C3221E0E}" type="presOf" srcId="{8395EDF1-3ED4-408E-A8DB-DCBEE1A1B28C}" destId="{E184DD98-907B-4D86-8C4C-A73DFE9C4DE0}" srcOrd="0" destOrd="0" presId="urn:microsoft.com/office/officeart/2005/8/layout/bProcess4"/>
    <dgm:cxn modelId="{B725AA5E-06A4-4EE9-878A-A94FB0CC2A67}" type="presOf" srcId="{C7F4AA29-FD59-4726-8B39-D94E936F15FA}" destId="{CF02E277-97AC-4483-81CB-3D36B535D44D}" srcOrd="0" destOrd="0" presId="urn:microsoft.com/office/officeart/2005/8/layout/bProcess4"/>
    <dgm:cxn modelId="{BE93353B-1148-46ED-8EAC-EAA41733522A}" type="presOf" srcId="{EF33DD61-84ED-4E86-83BA-86F3AFFC167F}" destId="{8684A328-165D-4265-92DA-10A6C84B6A2D}" srcOrd="0" destOrd="0" presId="urn:microsoft.com/office/officeart/2005/8/layout/bProcess4"/>
    <dgm:cxn modelId="{B8BAF72B-B816-4A00-9204-44F24CE42BE4}" type="presOf" srcId="{2CFCAE2C-73E8-4C82-B44D-DB37C956A9E8}" destId="{71EA4C1F-FCB8-4612-AC35-D84BA984FA92}" srcOrd="0" destOrd="0" presId="urn:microsoft.com/office/officeart/2005/8/layout/bProcess4"/>
    <dgm:cxn modelId="{A7F60CF0-AF26-4530-8712-5D16B20FE82D}" srcId="{EF33DD61-84ED-4E86-83BA-86F3AFFC167F}" destId="{8125A3D6-0461-40D4-8EDB-DE4A00D52DCE}" srcOrd="5" destOrd="0" parTransId="{2C288B35-98A1-444D-89AA-2CF174780D67}" sibTransId="{0C4334D9-C866-4178-8F25-07921E13621D}"/>
    <dgm:cxn modelId="{A90EB483-B8B4-4EAF-814C-2C6139FA9BB9}" type="presOf" srcId="{FE298BCB-479B-49AF-8E10-EA6D8FCC00C7}" destId="{C63A3BBE-68D6-455C-BBF1-2F8557077F1F}" srcOrd="0" destOrd="0" presId="urn:microsoft.com/office/officeart/2005/8/layout/bProcess4"/>
    <dgm:cxn modelId="{B3C12FC5-73B8-4AAB-9AED-FDE1934DEB6C}" type="presOf" srcId="{8125A3D6-0461-40D4-8EDB-DE4A00D52DCE}" destId="{69323BF1-3FF3-4948-B654-C506CF0A8504}" srcOrd="0" destOrd="0" presId="urn:microsoft.com/office/officeart/2005/8/layout/bProcess4"/>
    <dgm:cxn modelId="{FB9086A8-6084-4FA5-A2AA-312EA6CAFB35}" srcId="{EF33DD61-84ED-4E86-83BA-86F3AFFC167F}" destId="{1FD5104E-1EE8-4CFD-9945-83289ED4FBB5}" srcOrd="0" destOrd="0" parTransId="{CCB1E250-84D6-421E-B4CB-2D1C8B6826B6}" sibTransId="{2CFCAE2C-73E8-4C82-B44D-DB37C956A9E8}"/>
    <dgm:cxn modelId="{2DFE27B8-ED00-4AD1-8F87-9A931B036E6F}" type="presOf" srcId="{1A427464-FF66-475E-8D42-084CEE4FEB80}" destId="{43292E9B-9E9A-4E7E-BD7A-6EF1B9C07CB8}" srcOrd="0" destOrd="0" presId="urn:microsoft.com/office/officeart/2005/8/layout/bProcess4"/>
    <dgm:cxn modelId="{34012085-AC98-40B8-B083-EE3FB5810DDF}" srcId="{EF33DD61-84ED-4E86-83BA-86F3AFFC167F}" destId="{E9C75084-C23E-4590-BDCA-2F4241B2D9F3}" srcOrd="7" destOrd="0" parTransId="{8F74D17C-29AE-4580-8F69-1681A013E80F}" sibTransId="{A630C331-1087-4F78-95A1-40DDEAEE9497}"/>
    <dgm:cxn modelId="{883564CD-E7CA-42F7-9BC2-49C955332DE3}" srcId="{EF33DD61-84ED-4E86-83BA-86F3AFFC167F}" destId="{DD4BCE35-BE24-482A-8021-A0A475806E45}" srcOrd="3" destOrd="0" parTransId="{3176086E-E9BB-48FB-B925-7ABC7120928F}" sibTransId="{86118CE1-2F44-4697-8802-CDD1FCC6C71B}"/>
    <dgm:cxn modelId="{8571F5D6-7A1E-47F7-929D-A94235FE8A5E}" type="presOf" srcId="{1FD5104E-1EE8-4CFD-9945-83289ED4FBB5}" destId="{B637BFB2-6BC5-466A-BD81-02B56915F767}" srcOrd="0" destOrd="0" presId="urn:microsoft.com/office/officeart/2005/8/layout/bProcess4"/>
    <dgm:cxn modelId="{9CD38E21-CCAF-43E3-9167-C5840E804AEE}" type="presOf" srcId="{2562893E-B419-4359-A121-3D8E0F4C1D2E}" destId="{8DCED2BD-36F6-4106-BD16-76A376E244F4}" srcOrd="0" destOrd="0" presId="urn:microsoft.com/office/officeart/2005/8/layout/bProcess4"/>
    <dgm:cxn modelId="{48E3BFC3-8A9C-4850-9CB3-366D794E7624}" srcId="{EF33DD61-84ED-4E86-83BA-86F3AFFC167F}" destId="{6515B185-1EE8-49B6-BFBA-F4310312D6FD}" srcOrd="2" destOrd="0" parTransId="{F99652E3-1E50-4C99-8711-0E52E78FF05B}" sibTransId="{7092C5E0-F182-461A-8C5A-D2256273F278}"/>
    <dgm:cxn modelId="{9952C050-378A-4F44-B6A2-4AAF685BE92E}" type="presOf" srcId="{A630C331-1087-4F78-95A1-40DDEAEE9497}" destId="{08426BAD-7C41-4D8F-B90E-136CCF52B9F7}" srcOrd="0" destOrd="0" presId="urn:microsoft.com/office/officeart/2005/8/layout/bProcess4"/>
    <dgm:cxn modelId="{C68CE994-05A2-4D43-9652-94EB23239438}" type="presOf" srcId="{7092C5E0-F182-461A-8C5A-D2256273F278}" destId="{197FBE01-E88A-4E38-B426-7A748C46CF73}" srcOrd="0" destOrd="0" presId="urn:microsoft.com/office/officeart/2005/8/layout/bProcess4"/>
    <dgm:cxn modelId="{29110104-1954-4138-BA0A-E87F1091AAAA}" type="presOf" srcId="{6515B185-1EE8-49B6-BFBA-F4310312D6FD}" destId="{FE49E577-D5A2-4143-96C6-51FF86A44F3A}" srcOrd="0" destOrd="0" presId="urn:microsoft.com/office/officeart/2005/8/layout/bProcess4"/>
    <dgm:cxn modelId="{EAB2C15E-4490-4E47-A3DE-28FDB451D11C}" type="presOf" srcId="{E9C75084-C23E-4590-BDCA-2F4241B2D9F3}" destId="{A77E8887-41A4-43FD-8C88-3B09CEC73787}" srcOrd="0" destOrd="0" presId="urn:microsoft.com/office/officeart/2005/8/layout/bProcess4"/>
    <dgm:cxn modelId="{9193C398-21EC-4DD9-81B0-666970A9CFFA}" type="presOf" srcId="{DD4BCE35-BE24-482A-8021-A0A475806E45}" destId="{D42047AC-C3DD-4F1E-8DB4-586977D7B3CC}" srcOrd="0" destOrd="0" presId="urn:microsoft.com/office/officeart/2005/8/layout/bProcess4"/>
    <dgm:cxn modelId="{4AB9F869-DD2E-49CF-B4D1-D5906D97718F}" srcId="{EF33DD61-84ED-4E86-83BA-86F3AFFC167F}" destId="{FE298BCB-479B-49AF-8E10-EA6D8FCC00C7}" srcOrd="1" destOrd="0" parTransId="{E8367695-221E-4C12-BB6D-7D551EC48E0F}" sibTransId="{64F7FECA-7BD0-4A16-BDF6-E98C295BEC5D}"/>
    <dgm:cxn modelId="{935BFA75-F3F5-403B-97FF-7325335A1FA2}" srcId="{EF33DD61-84ED-4E86-83BA-86F3AFFC167F}" destId="{1A427464-FF66-475E-8D42-084CEE4FEB80}" srcOrd="8" destOrd="0" parTransId="{5781B5FE-2000-40AB-BF9C-90B224612776}" sibTransId="{4F3729A2-9565-4756-A53C-99B930446D16}"/>
    <dgm:cxn modelId="{39835BCB-236D-451A-944B-CE42E0E99555}" type="presParOf" srcId="{8684A328-165D-4265-92DA-10A6C84B6A2D}" destId="{EA6D8D95-8576-4016-B411-205D95B819A0}" srcOrd="0" destOrd="0" presId="urn:microsoft.com/office/officeart/2005/8/layout/bProcess4"/>
    <dgm:cxn modelId="{90A56106-6A33-487E-BDAA-E7699D8156EF}" type="presParOf" srcId="{EA6D8D95-8576-4016-B411-205D95B819A0}" destId="{E7A603C9-A0AC-49FB-97A0-973B8DD75B35}" srcOrd="0" destOrd="0" presId="urn:microsoft.com/office/officeart/2005/8/layout/bProcess4"/>
    <dgm:cxn modelId="{F2AB0CAB-07EA-4D6E-8770-0F8671A5D62C}" type="presParOf" srcId="{EA6D8D95-8576-4016-B411-205D95B819A0}" destId="{B637BFB2-6BC5-466A-BD81-02B56915F767}" srcOrd="1" destOrd="0" presId="urn:microsoft.com/office/officeart/2005/8/layout/bProcess4"/>
    <dgm:cxn modelId="{0B0B6C62-CF03-4805-927E-072B4A473B36}" type="presParOf" srcId="{8684A328-165D-4265-92DA-10A6C84B6A2D}" destId="{71EA4C1F-FCB8-4612-AC35-D84BA984FA92}" srcOrd="1" destOrd="0" presId="urn:microsoft.com/office/officeart/2005/8/layout/bProcess4"/>
    <dgm:cxn modelId="{C548036A-14E3-4F70-A11A-A4D3A94477AB}" type="presParOf" srcId="{8684A328-165D-4265-92DA-10A6C84B6A2D}" destId="{7EAE05B5-270B-41AF-A502-59A2AE3D8B64}" srcOrd="2" destOrd="0" presId="urn:microsoft.com/office/officeart/2005/8/layout/bProcess4"/>
    <dgm:cxn modelId="{38EC8C59-B47E-46FE-8EBA-E8C7E243B1A1}" type="presParOf" srcId="{7EAE05B5-270B-41AF-A502-59A2AE3D8B64}" destId="{6B4C2282-F756-4E76-8DF5-FF5D10A149AD}" srcOrd="0" destOrd="0" presId="urn:microsoft.com/office/officeart/2005/8/layout/bProcess4"/>
    <dgm:cxn modelId="{79885B18-EF82-4314-A7F8-31E01A25D26A}" type="presParOf" srcId="{7EAE05B5-270B-41AF-A502-59A2AE3D8B64}" destId="{C63A3BBE-68D6-455C-BBF1-2F8557077F1F}" srcOrd="1" destOrd="0" presId="urn:microsoft.com/office/officeart/2005/8/layout/bProcess4"/>
    <dgm:cxn modelId="{16C4FD94-C237-410D-B9F2-A196AC65161A}" type="presParOf" srcId="{8684A328-165D-4265-92DA-10A6C84B6A2D}" destId="{BEA395B7-9349-4E21-A221-B5C4776327C6}" srcOrd="3" destOrd="0" presId="urn:microsoft.com/office/officeart/2005/8/layout/bProcess4"/>
    <dgm:cxn modelId="{E89F9DC9-9ACD-4B1F-8D9D-3C4342FD2CB3}" type="presParOf" srcId="{8684A328-165D-4265-92DA-10A6C84B6A2D}" destId="{703EB5D3-614C-4035-AD40-1B17513BE81D}" srcOrd="4" destOrd="0" presId="urn:microsoft.com/office/officeart/2005/8/layout/bProcess4"/>
    <dgm:cxn modelId="{96069505-5235-4053-A514-E66C0A2665A5}" type="presParOf" srcId="{703EB5D3-614C-4035-AD40-1B17513BE81D}" destId="{11F85B44-702F-4746-A655-450BAF6EB7F7}" srcOrd="0" destOrd="0" presId="urn:microsoft.com/office/officeart/2005/8/layout/bProcess4"/>
    <dgm:cxn modelId="{70BB8990-3A0B-49D5-BBC8-DE69F595E06F}" type="presParOf" srcId="{703EB5D3-614C-4035-AD40-1B17513BE81D}" destId="{FE49E577-D5A2-4143-96C6-51FF86A44F3A}" srcOrd="1" destOrd="0" presId="urn:microsoft.com/office/officeart/2005/8/layout/bProcess4"/>
    <dgm:cxn modelId="{9F5A55E4-2E4F-4DA5-B729-AFF7611D2A94}" type="presParOf" srcId="{8684A328-165D-4265-92DA-10A6C84B6A2D}" destId="{197FBE01-E88A-4E38-B426-7A748C46CF73}" srcOrd="5" destOrd="0" presId="urn:microsoft.com/office/officeart/2005/8/layout/bProcess4"/>
    <dgm:cxn modelId="{27FE4BBF-F81B-4D97-B213-9C4193B12430}" type="presParOf" srcId="{8684A328-165D-4265-92DA-10A6C84B6A2D}" destId="{A2314175-CCCD-4471-8F73-E757D064B8E7}" srcOrd="6" destOrd="0" presId="urn:microsoft.com/office/officeart/2005/8/layout/bProcess4"/>
    <dgm:cxn modelId="{6621F384-51A8-4168-A487-2B0EFB33EF00}" type="presParOf" srcId="{A2314175-CCCD-4471-8F73-E757D064B8E7}" destId="{B88A90A4-980B-4D01-8EE7-7D23BD8CD580}" srcOrd="0" destOrd="0" presId="urn:microsoft.com/office/officeart/2005/8/layout/bProcess4"/>
    <dgm:cxn modelId="{AB85F116-1B99-4028-9941-A1CBAC54B947}" type="presParOf" srcId="{A2314175-CCCD-4471-8F73-E757D064B8E7}" destId="{D42047AC-C3DD-4F1E-8DB4-586977D7B3CC}" srcOrd="1" destOrd="0" presId="urn:microsoft.com/office/officeart/2005/8/layout/bProcess4"/>
    <dgm:cxn modelId="{7FD1D55D-5795-4D1E-A99E-C10DDCA05EE5}" type="presParOf" srcId="{8684A328-165D-4265-92DA-10A6C84B6A2D}" destId="{478B5DF6-6208-41D9-80C6-95A3AF4B2936}" srcOrd="7" destOrd="0" presId="urn:microsoft.com/office/officeart/2005/8/layout/bProcess4"/>
    <dgm:cxn modelId="{7535EBA2-C111-4817-92F2-4A489D80C8C4}" type="presParOf" srcId="{8684A328-165D-4265-92DA-10A6C84B6A2D}" destId="{10E0E18C-01B5-4B2B-BFB0-63BEDA37CFAF}" srcOrd="8" destOrd="0" presId="urn:microsoft.com/office/officeart/2005/8/layout/bProcess4"/>
    <dgm:cxn modelId="{957746EF-25F1-490C-8D27-40845D8D2E41}" type="presParOf" srcId="{10E0E18C-01B5-4B2B-BFB0-63BEDA37CFAF}" destId="{139F3A81-FB98-4405-A2F8-062B454A1CE2}" srcOrd="0" destOrd="0" presId="urn:microsoft.com/office/officeart/2005/8/layout/bProcess4"/>
    <dgm:cxn modelId="{9A2CE862-7E9A-440A-BC21-C99FB708947A}" type="presParOf" srcId="{10E0E18C-01B5-4B2B-BFB0-63BEDA37CFAF}" destId="{E184DD98-907B-4D86-8C4C-A73DFE9C4DE0}" srcOrd="1" destOrd="0" presId="urn:microsoft.com/office/officeart/2005/8/layout/bProcess4"/>
    <dgm:cxn modelId="{250BDD92-FC80-44E4-9496-5141DDE10ABB}" type="presParOf" srcId="{8684A328-165D-4265-92DA-10A6C84B6A2D}" destId="{8DCED2BD-36F6-4106-BD16-76A376E244F4}" srcOrd="9" destOrd="0" presId="urn:microsoft.com/office/officeart/2005/8/layout/bProcess4"/>
    <dgm:cxn modelId="{130077D3-ADC8-4BDF-A5C4-B38F54545C88}" type="presParOf" srcId="{8684A328-165D-4265-92DA-10A6C84B6A2D}" destId="{6FF41F86-520D-473A-826A-1A468EE5F7F8}" srcOrd="10" destOrd="0" presId="urn:microsoft.com/office/officeart/2005/8/layout/bProcess4"/>
    <dgm:cxn modelId="{D42487EC-68D3-49EE-A99D-C6DD05AE0C09}" type="presParOf" srcId="{6FF41F86-520D-473A-826A-1A468EE5F7F8}" destId="{1B938644-7A3A-46C3-9B44-297C606E76C5}" srcOrd="0" destOrd="0" presId="urn:microsoft.com/office/officeart/2005/8/layout/bProcess4"/>
    <dgm:cxn modelId="{AD6F5EB2-2CD1-4791-815D-D6DC83C25C5D}" type="presParOf" srcId="{6FF41F86-520D-473A-826A-1A468EE5F7F8}" destId="{69323BF1-3FF3-4948-B654-C506CF0A8504}" srcOrd="1" destOrd="0" presId="urn:microsoft.com/office/officeart/2005/8/layout/bProcess4"/>
    <dgm:cxn modelId="{C02C9690-453A-4058-B6C3-6D389113CE5D}" type="presParOf" srcId="{8684A328-165D-4265-92DA-10A6C84B6A2D}" destId="{A0D4D09F-A576-4507-A119-A9ED6A29E79B}" srcOrd="11" destOrd="0" presId="urn:microsoft.com/office/officeart/2005/8/layout/bProcess4"/>
    <dgm:cxn modelId="{E2A5A3B9-F583-4591-9870-4D7BA3AE45FA}" type="presParOf" srcId="{8684A328-165D-4265-92DA-10A6C84B6A2D}" destId="{080E4285-36DC-43DB-9BA5-736E84612AFD}" srcOrd="12" destOrd="0" presId="urn:microsoft.com/office/officeart/2005/8/layout/bProcess4"/>
    <dgm:cxn modelId="{2DF18830-B148-4C24-9E58-89435A8F6324}" type="presParOf" srcId="{080E4285-36DC-43DB-9BA5-736E84612AFD}" destId="{BB3102A5-8B45-4DC7-AAC5-44ED29F13B4F}" srcOrd="0" destOrd="0" presId="urn:microsoft.com/office/officeart/2005/8/layout/bProcess4"/>
    <dgm:cxn modelId="{EEAEA150-4B7B-436B-8735-A8398503771D}" type="presParOf" srcId="{080E4285-36DC-43DB-9BA5-736E84612AFD}" destId="{228D69EC-D3B0-4D43-8ADB-0F0A4D9CCF80}" srcOrd="1" destOrd="0" presId="urn:microsoft.com/office/officeart/2005/8/layout/bProcess4"/>
    <dgm:cxn modelId="{5C80F86C-D5A0-4225-A6A5-BE4770A19380}" type="presParOf" srcId="{8684A328-165D-4265-92DA-10A6C84B6A2D}" destId="{CF02E277-97AC-4483-81CB-3D36B535D44D}" srcOrd="13" destOrd="0" presId="urn:microsoft.com/office/officeart/2005/8/layout/bProcess4"/>
    <dgm:cxn modelId="{6B737137-F3E2-4C0D-B13D-69B66484673F}" type="presParOf" srcId="{8684A328-165D-4265-92DA-10A6C84B6A2D}" destId="{C39AC613-3E27-457F-93E5-C222D4B75B2A}" srcOrd="14" destOrd="0" presId="urn:microsoft.com/office/officeart/2005/8/layout/bProcess4"/>
    <dgm:cxn modelId="{50513B63-7EB2-4669-BD0D-C4ACF2B0FC85}" type="presParOf" srcId="{C39AC613-3E27-457F-93E5-C222D4B75B2A}" destId="{16DE8495-0D69-4FBA-BA38-7E054B8C4758}" srcOrd="0" destOrd="0" presId="urn:microsoft.com/office/officeart/2005/8/layout/bProcess4"/>
    <dgm:cxn modelId="{80709E3B-8860-4D5A-882D-D6BD4C7D56A1}" type="presParOf" srcId="{C39AC613-3E27-457F-93E5-C222D4B75B2A}" destId="{A77E8887-41A4-43FD-8C88-3B09CEC73787}" srcOrd="1" destOrd="0" presId="urn:microsoft.com/office/officeart/2005/8/layout/bProcess4"/>
    <dgm:cxn modelId="{F2BAA003-04BD-4E20-876C-E2A6819970C7}" type="presParOf" srcId="{8684A328-165D-4265-92DA-10A6C84B6A2D}" destId="{08426BAD-7C41-4D8F-B90E-136CCF52B9F7}" srcOrd="15" destOrd="0" presId="urn:microsoft.com/office/officeart/2005/8/layout/bProcess4"/>
    <dgm:cxn modelId="{3B533317-049A-494D-91B9-40A59DFD49E9}" type="presParOf" srcId="{8684A328-165D-4265-92DA-10A6C84B6A2D}" destId="{4A292564-5C93-4F9D-ACBB-2D07229B2ABC}" srcOrd="16" destOrd="0" presId="urn:microsoft.com/office/officeart/2005/8/layout/bProcess4"/>
    <dgm:cxn modelId="{A2041948-BC1B-4243-A4E1-F1F4E20EB9FF}" type="presParOf" srcId="{4A292564-5C93-4F9D-ACBB-2D07229B2ABC}" destId="{DC7D31CB-EDB8-4EB3-9401-507642343A52}" srcOrd="0" destOrd="0" presId="urn:microsoft.com/office/officeart/2005/8/layout/bProcess4"/>
    <dgm:cxn modelId="{68C046F8-1A3A-4CFF-8D07-A10307836FC2}" type="presParOf" srcId="{4A292564-5C93-4F9D-ACBB-2D07229B2ABC}" destId="{43292E9B-9E9A-4E7E-BD7A-6EF1B9C07CB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66F948-FD5C-49DF-A157-FE7AC8374358}" type="doc">
      <dgm:prSet loTypeId="urn:microsoft.com/office/officeart/2005/8/layout/default#1" loCatId="list" qsTypeId="urn:microsoft.com/office/officeart/2005/8/quickstyle/3d2" qsCatId="3D" csTypeId="urn:microsoft.com/office/officeart/2005/8/colors/colorful1#3" csCatId="colorful" phldr="1"/>
      <dgm:spPr/>
      <dgm:t>
        <a:bodyPr/>
        <a:lstStyle/>
        <a:p>
          <a:endParaRPr lang="bg-BG"/>
        </a:p>
      </dgm:t>
    </dgm:pt>
    <dgm:pt modelId="{7A18F439-91F0-4609-8468-2CD07334430C}">
      <dgm:prSet phldrT="[Text]"/>
      <dgm:spPr/>
      <dgm:t>
        <a:bodyPr/>
        <a:lstStyle/>
        <a:p>
          <a:r>
            <a:rPr lang="en-US" b="1" i="0" dirty="0" smtClean="0">
              <a:latin typeface="Times New Roman" pitchFamily="18" charset="0"/>
              <a:cs typeface="Times New Roman" pitchFamily="18" charset="0"/>
            </a:rPr>
            <a:t>ERASMUS PLUS (2018-2020)</a:t>
          </a:r>
          <a:endParaRPr lang="bg-BG" b="1" dirty="0">
            <a:latin typeface="Times New Roman" pitchFamily="18" charset="0"/>
            <a:cs typeface="Times New Roman" pitchFamily="18" charset="0"/>
          </a:endParaRPr>
        </a:p>
      </dgm:t>
    </dgm:pt>
    <dgm:pt modelId="{20FDEAF5-5CD7-4555-8CE4-47DEA52A29FC}" type="sibTrans" cxnId="{4DE7BCD0-F1C7-4F78-BF99-9A9788882662}">
      <dgm:prSet/>
      <dgm:spPr/>
      <dgm:t>
        <a:bodyPr/>
        <a:lstStyle/>
        <a:p>
          <a:endParaRPr lang="bg-BG">
            <a:latin typeface="Times New Roman" pitchFamily="18" charset="0"/>
            <a:cs typeface="Times New Roman" pitchFamily="18" charset="0"/>
          </a:endParaRPr>
        </a:p>
      </dgm:t>
    </dgm:pt>
    <dgm:pt modelId="{195546B3-D05F-42B8-9738-7320A1C8D8AC}" type="parTrans" cxnId="{4DE7BCD0-F1C7-4F78-BF99-9A9788882662}">
      <dgm:prSet/>
      <dgm:spPr/>
      <dgm:t>
        <a:bodyPr/>
        <a:lstStyle/>
        <a:p>
          <a:endParaRPr lang="bg-BG">
            <a:latin typeface="Times New Roman" pitchFamily="18" charset="0"/>
            <a:cs typeface="Times New Roman" pitchFamily="18" charset="0"/>
          </a:endParaRPr>
        </a:p>
      </dgm:t>
    </dgm:pt>
    <dgm:pt modelId="{06F31C20-358F-486E-ADCC-4B54D9D7A286}">
      <dgm:prSet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Structural Funds 2018-2020</a:t>
          </a:r>
          <a:endParaRPr lang="bg-BG" b="1" dirty="0">
            <a:latin typeface="Times New Roman" pitchFamily="18" charset="0"/>
            <a:cs typeface="Times New Roman" pitchFamily="18" charset="0"/>
          </a:endParaRPr>
        </a:p>
      </dgm:t>
    </dgm:pt>
    <dgm:pt modelId="{FED35497-7A90-48FE-8400-1A64416D0C97}" type="sibTrans" cxnId="{5B42BC1E-5598-4452-8F5A-8F5CC3ABEA4E}">
      <dgm:prSet/>
      <dgm:spPr/>
      <dgm:t>
        <a:bodyPr/>
        <a:lstStyle/>
        <a:p>
          <a:endParaRPr lang="bg-BG">
            <a:latin typeface="Times New Roman" pitchFamily="18" charset="0"/>
            <a:cs typeface="Times New Roman" pitchFamily="18" charset="0"/>
          </a:endParaRPr>
        </a:p>
      </dgm:t>
    </dgm:pt>
    <dgm:pt modelId="{471322DB-3741-4C88-85BB-CD0161FD1C91}" type="parTrans" cxnId="{5B42BC1E-5598-4452-8F5A-8F5CC3ABEA4E}">
      <dgm:prSet/>
      <dgm:spPr/>
      <dgm:t>
        <a:bodyPr/>
        <a:lstStyle/>
        <a:p>
          <a:endParaRPr lang="bg-BG">
            <a:latin typeface="Times New Roman" pitchFamily="18" charset="0"/>
            <a:cs typeface="Times New Roman" pitchFamily="18" charset="0"/>
          </a:endParaRPr>
        </a:p>
      </dgm:t>
    </dgm:pt>
    <dgm:pt modelId="{79EEE028-DE8E-491F-BCE4-3999ED8F7D72}">
      <dgm:prSet/>
      <dgm:spPr/>
      <dgm:t>
        <a:bodyPr/>
        <a:lstStyle/>
        <a:p>
          <a:r>
            <a:rPr lang="en-US" b="1" dirty="0">
              <a:latin typeface="Times New Roman" pitchFamily="18" charset="0"/>
              <a:cs typeface="Times New Roman" pitchFamily="18" charset="0"/>
            </a:rPr>
            <a:t>Danube Transnational Programme</a:t>
          </a:r>
          <a:endParaRPr lang="bg-BG" b="1" dirty="0">
            <a:latin typeface="Times New Roman" pitchFamily="18" charset="0"/>
            <a:cs typeface="Times New Roman" pitchFamily="18" charset="0"/>
          </a:endParaRPr>
        </a:p>
      </dgm:t>
    </dgm:pt>
    <dgm:pt modelId="{50C14C91-4A13-4D2F-BCCF-69F69826D619}" type="parTrans" cxnId="{C994A77C-28D7-4F43-8475-8BFE48CCE4C3}">
      <dgm:prSet/>
      <dgm:spPr/>
      <dgm:t>
        <a:bodyPr/>
        <a:lstStyle/>
        <a:p>
          <a:endParaRPr lang="bg-BG"/>
        </a:p>
      </dgm:t>
    </dgm:pt>
    <dgm:pt modelId="{DA1AEC07-D714-4825-9DD8-BBFDD4F06BAA}" type="sibTrans" cxnId="{C994A77C-28D7-4F43-8475-8BFE48CCE4C3}">
      <dgm:prSet/>
      <dgm:spPr/>
      <dgm:t>
        <a:bodyPr/>
        <a:lstStyle/>
        <a:p>
          <a:endParaRPr lang="bg-BG"/>
        </a:p>
      </dgm:t>
    </dgm:pt>
    <dgm:pt modelId="{6F0D8329-B4B7-471D-BFAC-5AAFA61847BA}">
      <dgm:prSet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Horizon 2020</a:t>
          </a:r>
          <a:endParaRPr lang="bg-BG" b="1" dirty="0">
            <a:latin typeface="Times New Roman" pitchFamily="18" charset="0"/>
            <a:cs typeface="Times New Roman" pitchFamily="18" charset="0"/>
          </a:endParaRPr>
        </a:p>
      </dgm:t>
    </dgm:pt>
    <dgm:pt modelId="{DEF2D99D-136B-45F7-BD6A-2D4CBDAAC4CE}" type="parTrans" cxnId="{7FD35F73-CBAD-40BC-A798-D1A3A0134695}">
      <dgm:prSet/>
      <dgm:spPr/>
      <dgm:t>
        <a:bodyPr/>
        <a:lstStyle/>
        <a:p>
          <a:endParaRPr lang="bg-BG"/>
        </a:p>
      </dgm:t>
    </dgm:pt>
    <dgm:pt modelId="{C94D248C-8C7A-47C7-B682-24A21D2045EA}" type="sibTrans" cxnId="{7FD35F73-CBAD-40BC-A798-D1A3A0134695}">
      <dgm:prSet/>
      <dgm:spPr/>
      <dgm:t>
        <a:bodyPr/>
        <a:lstStyle/>
        <a:p>
          <a:endParaRPr lang="bg-BG"/>
        </a:p>
      </dgm:t>
    </dgm:pt>
    <dgm:pt modelId="{D88AA3EF-AC7F-4678-8A4F-663F46C1A6C6}">
      <dgm:prSet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CBC Black Sea Basin Programme</a:t>
          </a:r>
          <a:endParaRPr lang="bg-BG" b="1" dirty="0" smtClean="0">
            <a:latin typeface="Times New Roman" pitchFamily="18" charset="0"/>
            <a:cs typeface="Times New Roman" pitchFamily="18" charset="0"/>
          </a:endParaRPr>
        </a:p>
      </dgm:t>
    </dgm:pt>
    <dgm:pt modelId="{2E402FF9-EF55-4F97-92E3-4FE954134EC9}" type="parTrans" cxnId="{0B9A3550-B893-430C-8054-B3EF6FD2D5BB}">
      <dgm:prSet/>
      <dgm:spPr/>
      <dgm:t>
        <a:bodyPr/>
        <a:lstStyle/>
        <a:p>
          <a:endParaRPr lang="bg-BG"/>
        </a:p>
      </dgm:t>
    </dgm:pt>
    <dgm:pt modelId="{617E1575-A8D6-45E0-BF8B-85CD68F2BD59}" type="sibTrans" cxnId="{0B9A3550-B893-430C-8054-B3EF6FD2D5BB}">
      <dgm:prSet/>
      <dgm:spPr/>
      <dgm:t>
        <a:bodyPr/>
        <a:lstStyle/>
        <a:p>
          <a:endParaRPr lang="bg-BG"/>
        </a:p>
      </dgm:t>
    </dgm:pt>
    <dgm:pt modelId="{3D0F6828-2600-4595-B05D-68461FBDCC51}">
      <dgm:prSet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COST </a:t>
          </a:r>
          <a:r>
            <a:rPr lang="en-US" b="1" dirty="0" err="1" smtClean="0">
              <a:latin typeface="Times New Roman" pitchFamily="18" charset="0"/>
              <a:cs typeface="Times New Roman" pitchFamily="18" charset="0"/>
            </a:rPr>
            <a:t>Programme</a:t>
          </a:r>
          <a:endParaRPr lang="bg-BG" b="1" dirty="0" smtClean="0">
            <a:latin typeface="Times New Roman" pitchFamily="18" charset="0"/>
            <a:cs typeface="Times New Roman" pitchFamily="18" charset="0"/>
          </a:endParaRPr>
        </a:p>
      </dgm:t>
    </dgm:pt>
    <dgm:pt modelId="{6584A505-5D8F-4E85-ADEF-8203F2B56AB9}" type="parTrans" cxnId="{9E4BED4E-B39D-490E-9570-4AEB6FB13082}">
      <dgm:prSet/>
      <dgm:spPr/>
      <dgm:t>
        <a:bodyPr/>
        <a:lstStyle/>
        <a:p>
          <a:endParaRPr lang="bg-BG"/>
        </a:p>
      </dgm:t>
    </dgm:pt>
    <dgm:pt modelId="{30D7EB23-87FE-461B-98A6-E8384922EC53}" type="sibTrans" cxnId="{9E4BED4E-B39D-490E-9570-4AEB6FB13082}">
      <dgm:prSet/>
      <dgm:spPr/>
      <dgm:t>
        <a:bodyPr/>
        <a:lstStyle/>
        <a:p>
          <a:endParaRPr lang="bg-BG"/>
        </a:p>
      </dgm:t>
    </dgm:pt>
    <dgm:pt modelId="{B0C7FB46-0B7F-42D4-BC15-767076EA126E}">
      <dgm:prSet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Interreg Europe</a:t>
          </a:r>
          <a:endParaRPr lang="bg-BG" b="1" dirty="0" smtClean="0">
            <a:latin typeface="Times New Roman" pitchFamily="18" charset="0"/>
            <a:cs typeface="Times New Roman" pitchFamily="18" charset="0"/>
          </a:endParaRPr>
        </a:p>
      </dgm:t>
    </dgm:pt>
    <dgm:pt modelId="{F41C7765-0EA3-4086-840C-27ADFF98FBD6}" type="parTrans" cxnId="{7A0646C5-C279-41D4-BF99-C05AD5184CFA}">
      <dgm:prSet/>
      <dgm:spPr/>
      <dgm:t>
        <a:bodyPr/>
        <a:lstStyle/>
        <a:p>
          <a:endParaRPr lang="bg-BG"/>
        </a:p>
      </dgm:t>
    </dgm:pt>
    <dgm:pt modelId="{0F138222-50C5-4949-AE9F-5F606296C963}" type="sibTrans" cxnId="{7A0646C5-C279-41D4-BF99-C05AD5184CFA}">
      <dgm:prSet/>
      <dgm:spPr/>
      <dgm:t>
        <a:bodyPr/>
        <a:lstStyle/>
        <a:p>
          <a:endParaRPr lang="bg-BG"/>
        </a:p>
      </dgm:t>
    </dgm:pt>
    <dgm:pt modelId="{13EE52B7-517B-4BF2-92B3-6A60FD55AD12}" type="pres">
      <dgm:prSet presAssocID="{FA66F948-FD5C-49DF-A157-FE7AC837435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8BA69AD-067E-4983-883B-E172A009145F}" type="pres">
      <dgm:prSet presAssocID="{7A18F439-91F0-4609-8468-2CD07334430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248BA986-3534-4E4E-A5C8-B8C1DA3375BE}" type="pres">
      <dgm:prSet presAssocID="{20FDEAF5-5CD7-4555-8CE4-47DEA52A29FC}" presName="sibTrans" presStyleCnt="0"/>
      <dgm:spPr/>
      <dgm:t>
        <a:bodyPr/>
        <a:lstStyle/>
        <a:p>
          <a:endParaRPr lang="bg-BG"/>
        </a:p>
      </dgm:t>
    </dgm:pt>
    <dgm:pt modelId="{1AE46307-22DC-496A-A35C-4C641854B0E2}" type="pres">
      <dgm:prSet presAssocID="{79EEE028-DE8E-491F-BCE4-3999ED8F7D72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8CC5868-7E1D-4D3C-823F-1DC223BFF804}" type="pres">
      <dgm:prSet presAssocID="{DA1AEC07-D714-4825-9DD8-BBFDD4F06BAA}" presName="sibTrans" presStyleCnt="0"/>
      <dgm:spPr/>
    </dgm:pt>
    <dgm:pt modelId="{84ED7C17-2DCC-488F-A0EB-47046A37ABBE}" type="pres">
      <dgm:prSet presAssocID="{B0C7FB46-0B7F-42D4-BC15-767076EA126E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FA4C505-27EE-4E14-BCC5-C9063BAEC5AE}" type="pres">
      <dgm:prSet presAssocID="{0F138222-50C5-4949-AE9F-5F606296C963}" presName="sibTrans" presStyleCnt="0"/>
      <dgm:spPr/>
    </dgm:pt>
    <dgm:pt modelId="{688EEA59-35C5-4ECF-AEDC-3A2C78C544A4}" type="pres">
      <dgm:prSet presAssocID="{3D0F6828-2600-4595-B05D-68461FBDCC5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74F149D5-610C-42BB-9FC8-6A8605425CF3}" type="pres">
      <dgm:prSet presAssocID="{30D7EB23-87FE-461B-98A6-E8384922EC53}" presName="sibTrans" presStyleCnt="0"/>
      <dgm:spPr/>
    </dgm:pt>
    <dgm:pt modelId="{46426773-FBA5-44A4-BCF1-288A47F5D62D}" type="pres">
      <dgm:prSet presAssocID="{D88AA3EF-AC7F-4678-8A4F-663F46C1A6C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571CD3B-4008-485E-A259-AC9A99F0D8EC}" type="pres">
      <dgm:prSet presAssocID="{617E1575-A8D6-45E0-BF8B-85CD68F2BD59}" presName="sibTrans" presStyleCnt="0"/>
      <dgm:spPr/>
    </dgm:pt>
    <dgm:pt modelId="{8CA72F0E-2987-4FA0-AA04-50F44B6FA6F9}" type="pres">
      <dgm:prSet presAssocID="{6F0D8329-B4B7-471D-BFAC-5AAFA61847B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F3E0C2F-436A-43F5-906A-FD3188436922}" type="pres">
      <dgm:prSet presAssocID="{C94D248C-8C7A-47C7-B682-24A21D2045EA}" presName="sibTrans" presStyleCnt="0"/>
      <dgm:spPr/>
    </dgm:pt>
    <dgm:pt modelId="{4F9F690F-0DA8-4569-B69C-7C52D6549FE5}" type="pres">
      <dgm:prSet presAssocID="{06F31C20-358F-486E-ADCC-4B54D9D7A286}" presName="node" presStyleLbl="node1" presStyleIdx="6" presStyleCnt="7" custLinFactNeighborX="-119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DCB9BB40-8681-49BB-984B-7572B0685906}" type="presOf" srcId="{7A18F439-91F0-4609-8468-2CD07334430C}" destId="{A8BA69AD-067E-4983-883B-E172A009145F}" srcOrd="0" destOrd="0" presId="urn:microsoft.com/office/officeart/2005/8/layout/default#1"/>
    <dgm:cxn modelId="{5B42BC1E-5598-4452-8F5A-8F5CC3ABEA4E}" srcId="{FA66F948-FD5C-49DF-A157-FE7AC8374358}" destId="{06F31C20-358F-486E-ADCC-4B54D9D7A286}" srcOrd="6" destOrd="0" parTransId="{471322DB-3741-4C88-85BB-CD0161FD1C91}" sibTransId="{FED35497-7A90-48FE-8400-1A64416D0C97}"/>
    <dgm:cxn modelId="{7A0646C5-C279-41D4-BF99-C05AD5184CFA}" srcId="{FA66F948-FD5C-49DF-A157-FE7AC8374358}" destId="{B0C7FB46-0B7F-42D4-BC15-767076EA126E}" srcOrd="2" destOrd="0" parTransId="{F41C7765-0EA3-4086-840C-27ADFF98FBD6}" sibTransId="{0F138222-50C5-4949-AE9F-5F606296C963}"/>
    <dgm:cxn modelId="{1B4E3E4F-DDDB-48C6-A51B-4219095E5294}" type="presOf" srcId="{79EEE028-DE8E-491F-BCE4-3999ED8F7D72}" destId="{1AE46307-22DC-496A-A35C-4C641854B0E2}" srcOrd="0" destOrd="0" presId="urn:microsoft.com/office/officeart/2005/8/layout/default#1"/>
    <dgm:cxn modelId="{4DE7BCD0-F1C7-4F78-BF99-9A9788882662}" srcId="{FA66F948-FD5C-49DF-A157-FE7AC8374358}" destId="{7A18F439-91F0-4609-8468-2CD07334430C}" srcOrd="0" destOrd="0" parTransId="{195546B3-D05F-42B8-9738-7320A1C8D8AC}" sibTransId="{20FDEAF5-5CD7-4555-8CE4-47DEA52A29FC}"/>
    <dgm:cxn modelId="{7FD35F73-CBAD-40BC-A798-D1A3A0134695}" srcId="{FA66F948-FD5C-49DF-A157-FE7AC8374358}" destId="{6F0D8329-B4B7-471D-BFAC-5AAFA61847BA}" srcOrd="5" destOrd="0" parTransId="{DEF2D99D-136B-45F7-BD6A-2D4CBDAAC4CE}" sibTransId="{C94D248C-8C7A-47C7-B682-24A21D2045EA}"/>
    <dgm:cxn modelId="{584A07DE-BA4A-4685-8B56-D8D8C4DA6AB2}" type="presOf" srcId="{3D0F6828-2600-4595-B05D-68461FBDCC51}" destId="{688EEA59-35C5-4ECF-AEDC-3A2C78C544A4}" srcOrd="0" destOrd="0" presId="urn:microsoft.com/office/officeart/2005/8/layout/default#1"/>
    <dgm:cxn modelId="{9E4BED4E-B39D-490E-9570-4AEB6FB13082}" srcId="{FA66F948-FD5C-49DF-A157-FE7AC8374358}" destId="{3D0F6828-2600-4595-B05D-68461FBDCC51}" srcOrd="3" destOrd="0" parTransId="{6584A505-5D8F-4E85-ADEF-8203F2B56AB9}" sibTransId="{30D7EB23-87FE-461B-98A6-E8384922EC53}"/>
    <dgm:cxn modelId="{C994A77C-28D7-4F43-8475-8BFE48CCE4C3}" srcId="{FA66F948-FD5C-49DF-A157-FE7AC8374358}" destId="{79EEE028-DE8E-491F-BCE4-3999ED8F7D72}" srcOrd="1" destOrd="0" parTransId="{50C14C91-4A13-4D2F-BCCF-69F69826D619}" sibTransId="{DA1AEC07-D714-4825-9DD8-BBFDD4F06BAA}"/>
    <dgm:cxn modelId="{A013E93E-5347-4D6F-A512-FE490690AA1E}" type="presOf" srcId="{06F31C20-358F-486E-ADCC-4B54D9D7A286}" destId="{4F9F690F-0DA8-4569-B69C-7C52D6549FE5}" srcOrd="0" destOrd="0" presId="urn:microsoft.com/office/officeart/2005/8/layout/default#1"/>
    <dgm:cxn modelId="{0B9A3550-B893-430C-8054-B3EF6FD2D5BB}" srcId="{FA66F948-FD5C-49DF-A157-FE7AC8374358}" destId="{D88AA3EF-AC7F-4678-8A4F-663F46C1A6C6}" srcOrd="4" destOrd="0" parTransId="{2E402FF9-EF55-4F97-92E3-4FE954134EC9}" sibTransId="{617E1575-A8D6-45E0-BF8B-85CD68F2BD59}"/>
    <dgm:cxn modelId="{71952BD1-0352-4AA8-B77B-96BBDFAA4546}" type="presOf" srcId="{6F0D8329-B4B7-471D-BFAC-5AAFA61847BA}" destId="{8CA72F0E-2987-4FA0-AA04-50F44B6FA6F9}" srcOrd="0" destOrd="0" presId="urn:microsoft.com/office/officeart/2005/8/layout/default#1"/>
    <dgm:cxn modelId="{48A9D711-29F1-44CA-B1E9-409C86FD90E0}" type="presOf" srcId="{D88AA3EF-AC7F-4678-8A4F-663F46C1A6C6}" destId="{46426773-FBA5-44A4-BCF1-288A47F5D62D}" srcOrd="0" destOrd="0" presId="urn:microsoft.com/office/officeart/2005/8/layout/default#1"/>
    <dgm:cxn modelId="{4FACC193-62C8-4231-BA6D-86FB2DD76C54}" type="presOf" srcId="{FA66F948-FD5C-49DF-A157-FE7AC8374358}" destId="{13EE52B7-517B-4BF2-92B3-6A60FD55AD12}" srcOrd="0" destOrd="0" presId="urn:microsoft.com/office/officeart/2005/8/layout/default#1"/>
    <dgm:cxn modelId="{234986FD-F370-4787-9519-4476F4CD9774}" type="presOf" srcId="{B0C7FB46-0B7F-42D4-BC15-767076EA126E}" destId="{84ED7C17-2DCC-488F-A0EB-47046A37ABBE}" srcOrd="0" destOrd="0" presId="urn:microsoft.com/office/officeart/2005/8/layout/default#1"/>
    <dgm:cxn modelId="{4F6B17DA-0744-4BDD-9864-0917B1BDAA20}" type="presParOf" srcId="{13EE52B7-517B-4BF2-92B3-6A60FD55AD12}" destId="{A8BA69AD-067E-4983-883B-E172A009145F}" srcOrd="0" destOrd="0" presId="urn:microsoft.com/office/officeart/2005/8/layout/default#1"/>
    <dgm:cxn modelId="{00413B02-80DF-45B0-BF8D-ED19806B458A}" type="presParOf" srcId="{13EE52B7-517B-4BF2-92B3-6A60FD55AD12}" destId="{248BA986-3534-4E4E-A5C8-B8C1DA3375BE}" srcOrd="1" destOrd="0" presId="urn:microsoft.com/office/officeart/2005/8/layout/default#1"/>
    <dgm:cxn modelId="{031AC3D7-3713-4986-BAA8-B1FEFC723F15}" type="presParOf" srcId="{13EE52B7-517B-4BF2-92B3-6A60FD55AD12}" destId="{1AE46307-22DC-496A-A35C-4C641854B0E2}" srcOrd="2" destOrd="0" presId="urn:microsoft.com/office/officeart/2005/8/layout/default#1"/>
    <dgm:cxn modelId="{BDCACF97-A2C9-4979-8B31-15FE71E1C73C}" type="presParOf" srcId="{13EE52B7-517B-4BF2-92B3-6A60FD55AD12}" destId="{78CC5868-7E1D-4D3C-823F-1DC223BFF804}" srcOrd="3" destOrd="0" presId="urn:microsoft.com/office/officeart/2005/8/layout/default#1"/>
    <dgm:cxn modelId="{1C9253A2-8D94-48AB-B467-C6CC6EB44CA4}" type="presParOf" srcId="{13EE52B7-517B-4BF2-92B3-6A60FD55AD12}" destId="{84ED7C17-2DCC-488F-A0EB-47046A37ABBE}" srcOrd="4" destOrd="0" presId="urn:microsoft.com/office/officeart/2005/8/layout/default#1"/>
    <dgm:cxn modelId="{FD89F71E-F038-4A2A-92E6-B7814AC7217B}" type="presParOf" srcId="{13EE52B7-517B-4BF2-92B3-6A60FD55AD12}" destId="{0FA4C505-27EE-4E14-BCC5-C9063BAEC5AE}" srcOrd="5" destOrd="0" presId="urn:microsoft.com/office/officeart/2005/8/layout/default#1"/>
    <dgm:cxn modelId="{E8179C7A-DA9C-433F-ADAA-822A2276BBE8}" type="presParOf" srcId="{13EE52B7-517B-4BF2-92B3-6A60FD55AD12}" destId="{688EEA59-35C5-4ECF-AEDC-3A2C78C544A4}" srcOrd="6" destOrd="0" presId="urn:microsoft.com/office/officeart/2005/8/layout/default#1"/>
    <dgm:cxn modelId="{18CB68BF-31CC-435E-B8AF-CD52E65274EE}" type="presParOf" srcId="{13EE52B7-517B-4BF2-92B3-6A60FD55AD12}" destId="{74F149D5-610C-42BB-9FC8-6A8605425CF3}" srcOrd="7" destOrd="0" presId="urn:microsoft.com/office/officeart/2005/8/layout/default#1"/>
    <dgm:cxn modelId="{19057070-C081-4F77-8B4B-12F276A361CF}" type="presParOf" srcId="{13EE52B7-517B-4BF2-92B3-6A60FD55AD12}" destId="{46426773-FBA5-44A4-BCF1-288A47F5D62D}" srcOrd="8" destOrd="0" presId="urn:microsoft.com/office/officeart/2005/8/layout/default#1"/>
    <dgm:cxn modelId="{21B9E1F6-94D2-429D-AB48-BBEEDE04A5D0}" type="presParOf" srcId="{13EE52B7-517B-4BF2-92B3-6A60FD55AD12}" destId="{4571CD3B-4008-485E-A259-AC9A99F0D8EC}" srcOrd="9" destOrd="0" presId="urn:microsoft.com/office/officeart/2005/8/layout/default#1"/>
    <dgm:cxn modelId="{DB388319-2E7B-43C9-AC05-7B1603C84445}" type="presParOf" srcId="{13EE52B7-517B-4BF2-92B3-6A60FD55AD12}" destId="{8CA72F0E-2987-4FA0-AA04-50F44B6FA6F9}" srcOrd="10" destOrd="0" presId="urn:microsoft.com/office/officeart/2005/8/layout/default#1"/>
    <dgm:cxn modelId="{6A8F34C9-3BBC-48A2-8DA7-5870593B8276}" type="presParOf" srcId="{13EE52B7-517B-4BF2-92B3-6A60FD55AD12}" destId="{0F3E0C2F-436A-43F5-906A-FD3188436922}" srcOrd="11" destOrd="0" presId="urn:microsoft.com/office/officeart/2005/8/layout/default#1"/>
    <dgm:cxn modelId="{249875FB-5D68-4EBF-9B1E-033E32990C05}" type="presParOf" srcId="{13EE52B7-517B-4BF2-92B3-6A60FD55AD12}" destId="{4F9F690F-0DA8-4569-B69C-7C52D6549FE5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A4C1F-FCB8-4612-AC35-D84BA984FA92}">
      <dsp:nvSpPr>
        <dsp:cNvPr id="0" name=""/>
        <dsp:cNvSpPr/>
      </dsp:nvSpPr>
      <dsp:spPr>
        <a:xfrm rot="5400000">
          <a:off x="-406141" y="1354117"/>
          <a:ext cx="1791863" cy="2162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7BFB2-6BC5-466A-BD81-02B56915F767}">
      <dsp:nvSpPr>
        <dsp:cNvPr id="0" name=""/>
        <dsp:cNvSpPr/>
      </dsp:nvSpPr>
      <dsp:spPr>
        <a:xfrm>
          <a:off x="4426" y="208134"/>
          <a:ext cx="2402253" cy="14413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Устойчивост на качеството на образованието, изследователската дейност и управлението на университета</a:t>
          </a:r>
          <a:endParaRPr lang="bg-BG" sz="15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642" y="250350"/>
        <a:ext cx="2317821" cy="1356920"/>
      </dsp:txXfrm>
    </dsp:sp>
    <dsp:sp modelId="{BEA395B7-9349-4E21-A221-B5C4776327C6}">
      <dsp:nvSpPr>
        <dsp:cNvPr id="0" name=""/>
        <dsp:cNvSpPr/>
      </dsp:nvSpPr>
      <dsp:spPr>
        <a:xfrm rot="5400000">
          <a:off x="-406141" y="3155807"/>
          <a:ext cx="1791863" cy="2162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A3BBE-68D6-455C-BBF1-2F8557077F1F}">
      <dsp:nvSpPr>
        <dsp:cNvPr id="0" name=""/>
        <dsp:cNvSpPr/>
      </dsp:nvSpPr>
      <dsp:spPr>
        <a:xfrm>
          <a:off x="4426" y="2009824"/>
          <a:ext cx="2402253" cy="144135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Високотехнологичен университет и научноизследователски център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bg-BG" sz="1500" kern="1200" dirty="0"/>
        </a:p>
      </dsp:txBody>
      <dsp:txXfrm>
        <a:off x="46642" y="2052040"/>
        <a:ext cx="2317821" cy="1356920"/>
      </dsp:txXfrm>
    </dsp:sp>
    <dsp:sp modelId="{197FBE01-E88A-4E38-B426-7A748C46CF73}">
      <dsp:nvSpPr>
        <dsp:cNvPr id="0" name=""/>
        <dsp:cNvSpPr/>
      </dsp:nvSpPr>
      <dsp:spPr>
        <a:xfrm>
          <a:off x="494703" y="4056652"/>
          <a:ext cx="3185170" cy="2162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9E577-D5A2-4143-96C6-51FF86A44F3A}">
      <dsp:nvSpPr>
        <dsp:cNvPr id="0" name=""/>
        <dsp:cNvSpPr/>
      </dsp:nvSpPr>
      <dsp:spPr>
        <a:xfrm>
          <a:off x="4426" y="3811514"/>
          <a:ext cx="2402253" cy="1441352"/>
        </a:xfrm>
        <a:prstGeom prst="roundRect">
          <a:avLst>
            <a:gd name="adj" fmla="val 10000"/>
          </a:avLst>
        </a:prstGeom>
        <a:solidFill>
          <a:srgbClr val="E183E1"/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Гъвкавост и адаптивност към динамиката на пазара на труда и обществените потребности</a:t>
          </a:r>
          <a:endParaRPr lang="bg-BG" sz="1500" kern="1200" dirty="0">
            <a:solidFill>
              <a:srgbClr val="002060"/>
            </a:solidFill>
          </a:endParaRPr>
        </a:p>
      </dsp:txBody>
      <dsp:txXfrm>
        <a:off x="46642" y="3853730"/>
        <a:ext cx="2317821" cy="1356920"/>
      </dsp:txXfrm>
    </dsp:sp>
    <dsp:sp modelId="{478B5DF6-6208-41D9-80C6-95A3AF4B2936}">
      <dsp:nvSpPr>
        <dsp:cNvPr id="0" name=""/>
        <dsp:cNvSpPr/>
      </dsp:nvSpPr>
      <dsp:spPr>
        <a:xfrm rot="16200000">
          <a:off x="2788855" y="3155807"/>
          <a:ext cx="1791863" cy="2162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047AC-C3DD-4F1E-8DB4-586977D7B3CC}">
      <dsp:nvSpPr>
        <dsp:cNvPr id="0" name=""/>
        <dsp:cNvSpPr/>
      </dsp:nvSpPr>
      <dsp:spPr>
        <a:xfrm>
          <a:off x="3199423" y="3811514"/>
          <a:ext cx="2402253" cy="144135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Отговорно и непрекъснато прилагане на философията “качество във всичко”</a:t>
          </a:r>
          <a:endParaRPr lang="bg-BG" sz="1500" kern="1200" dirty="0">
            <a:solidFill>
              <a:srgbClr val="002060"/>
            </a:solidFill>
          </a:endParaRPr>
        </a:p>
      </dsp:txBody>
      <dsp:txXfrm>
        <a:off x="3241639" y="3853730"/>
        <a:ext cx="2317821" cy="1356920"/>
      </dsp:txXfrm>
    </dsp:sp>
    <dsp:sp modelId="{8DCED2BD-36F6-4106-BD16-76A376E244F4}">
      <dsp:nvSpPr>
        <dsp:cNvPr id="0" name=""/>
        <dsp:cNvSpPr/>
      </dsp:nvSpPr>
      <dsp:spPr>
        <a:xfrm rot="16200000">
          <a:off x="2788855" y="1354117"/>
          <a:ext cx="1791863" cy="21620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4DD98-907B-4D86-8C4C-A73DFE9C4DE0}">
      <dsp:nvSpPr>
        <dsp:cNvPr id="0" name=""/>
        <dsp:cNvSpPr/>
      </dsp:nvSpPr>
      <dsp:spPr>
        <a:xfrm>
          <a:off x="3199423" y="2009824"/>
          <a:ext cx="2402253" cy="144135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bg-BG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Модел на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bg-BG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частното висше образование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bg-BG" sz="20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на 21 век</a:t>
          </a:r>
          <a:endParaRPr lang="bg-BG" sz="2000" kern="1200" dirty="0">
            <a:solidFill>
              <a:srgbClr val="002060"/>
            </a:solidFill>
          </a:endParaRPr>
        </a:p>
      </dsp:txBody>
      <dsp:txXfrm>
        <a:off x="3241639" y="2052040"/>
        <a:ext cx="2317821" cy="1356920"/>
      </dsp:txXfrm>
    </dsp:sp>
    <dsp:sp modelId="{A0D4D09F-A576-4507-A119-A9ED6A29E79B}">
      <dsp:nvSpPr>
        <dsp:cNvPr id="0" name=""/>
        <dsp:cNvSpPr/>
      </dsp:nvSpPr>
      <dsp:spPr>
        <a:xfrm>
          <a:off x="3689700" y="453272"/>
          <a:ext cx="3185170" cy="2162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23BF1-3FF3-4948-B654-C506CF0A8504}">
      <dsp:nvSpPr>
        <dsp:cNvPr id="0" name=""/>
        <dsp:cNvSpPr/>
      </dsp:nvSpPr>
      <dsp:spPr>
        <a:xfrm>
          <a:off x="3199423" y="208134"/>
          <a:ext cx="2402253" cy="1441352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Ориентация към студентите и тяхната професионална устойчивост</a:t>
          </a:r>
          <a:endParaRPr lang="bg-BG" sz="1500" kern="1200" dirty="0">
            <a:solidFill>
              <a:srgbClr val="002060"/>
            </a:solidFill>
          </a:endParaRPr>
        </a:p>
      </dsp:txBody>
      <dsp:txXfrm>
        <a:off x="3241639" y="250350"/>
        <a:ext cx="2317821" cy="1356920"/>
      </dsp:txXfrm>
    </dsp:sp>
    <dsp:sp modelId="{CF02E277-97AC-4483-81CB-3D36B535D44D}">
      <dsp:nvSpPr>
        <dsp:cNvPr id="0" name=""/>
        <dsp:cNvSpPr/>
      </dsp:nvSpPr>
      <dsp:spPr>
        <a:xfrm rot="5400000">
          <a:off x="6012880" y="1719907"/>
          <a:ext cx="1791863" cy="21620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D69EC-D3B0-4D43-8ADB-0F0A4D9CCF80}">
      <dsp:nvSpPr>
        <dsp:cNvPr id="0" name=""/>
        <dsp:cNvSpPr/>
      </dsp:nvSpPr>
      <dsp:spPr>
        <a:xfrm>
          <a:off x="6394420" y="208134"/>
          <a:ext cx="2402253" cy="144135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Конкурентоспособност в световен мащаб и в европейското образователно пространство</a:t>
          </a:r>
          <a:endParaRPr lang="bg-BG" sz="1500" kern="1200" dirty="0">
            <a:solidFill>
              <a:srgbClr val="002060"/>
            </a:solidFill>
          </a:endParaRPr>
        </a:p>
      </dsp:txBody>
      <dsp:txXfrm>
        <a:off x="6436636" y="250350"/>
        <a:ext cx="2317821" cy="1356920"/>
      </dsp:txXfrm>
    </dsp:sp>
    <dsp:sp modelId="{08426BAD-7C41-4D8F-B90E-136CCF52B9F7}">
      <dsp:nvSpPr>
        <dsp:cNvPr id="0" name=""/>
        <dsp:cNvSpPr/>
      </dsp:nvSpPr>
      <dsp:spPr>
        <a:xfrm rot="5400000">
          <a:off x="5983852" y="3155807"/>
          <a:ext cx="1791863" cy="21620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7E8887-41A4-43FD-8C88-3B09CEC73787}">
      <dsp:nvSpPr>
        <dsp:cNvPr id="0" name=""/>
        <dsp:cNvSpPr/>
      </dsp:nvSpPr>
      <dsp:spPr>
        <a:xfrm>
          <a:off x="6394420" y="2009824"/>
          <a:ext cx="2402253" cy="1441352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6436636" y="2052040"/>
        <a:ext cx="2317821" cy="1356920"/>
      </dsp:txXfrm>
    </dsp:sp>
    <dsp:sp modelId="{43292E9B-9E9A-4E7E-BD7A-6EF1B9C07CB8}">
      <dsp:nvSpPr>
        <dsp:cNvPr id="0" name=""/>
        <dsp:cNvSpPr/>
      </dsp:nvSpPr>
      <dsp:spPr>
        <a:xfrm>
          <a:off x="6394420" y="3811514"/>
          <a:ext cx="2402253" cy="1441352"/>
        </a:xfrm>
        <a:prstGeom prst="roundRect">
          <a:avLst>
            <a:gd name="adj" fmla="val 10000"/>
          </a:avLst>
        </a:prstGeom>
        <a:solidFill>
          <a:srgbClr val="A4AF11"/>
        </a:soli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1500" b="1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Висококвалифициран и международно конвертируем академичен персонал</a:t>
          </a:r>
          <a:endParaRPr lang="en-US" sz="1500" kern="1200" dirty="0">
            <a:solidFill>
              <a:srgbClr val="002060"/>
            </a:solidFill>
          </a:endParaRPr>
        </a:p>
      </dsp:txBody>
      <dsp:txXfrm>
        <a:off x="6436636" y="3853730"/>
        <a:ext cx="2317821" cy="1356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A69AD-067E-4983-883B-E172A009145F}">
      <dsp:nvSpPr>
        <dsp:cNvPr id="0" name=""/>
        <dsp:cNvSpPr/>
      </dsp:nvSpPr>
      <dsp:spPr>
        <a:xfrm>
          <a:off x="0" y="165100"/>
          <a:ext cx="2394857" cy="14369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i="0" kern="1200" dirty="0" smtClean="0">
              <a:latin typeface="Times New Roman" pitchFamily="18" charset="0"/>
              <a:cs typeface="Times New Roman" pitchFamily="18" charset="0"/>
            </a:rPr>
            <a:t>ERASMUS PLUS (2018-2020)</a:t>
          </a:r>
          <a:endParaRPr lang="bg-BG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65100"/>
        <a:ext cx="2394857" cy="1436914"/>
      </dsp:txXfrm>
    </dsp:sp>
    <dsp:sp modelId="{1AE46307-22DC-496A-A35C-4C641854B0E2}">
      <dsp:nvSpPr>
        <dsp:cNvPr id="0" name=""/>
        <dsp:cNvSpPr/>
      </dsp:nvSpPr>
      <dsp:spPr>
        <a:xfrm>
          <a:off x="2634342" y="165100"/>
          <a:ext cx="2394857" cy="14369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Times New Roman" pitchFamily="18" charset="0"/>
              <a:cs typeface="Times New Roman" pitchFamily="18" charset="0"/>
            </a:rPr>
            <a:t>Danube Transnational Programme</a:t>
          </a:r>
          <a:endParaRPr lang="bg-BG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34342" y="165100"/>
        <a:ext cx="2394857" cy="1436914"/>
      </dsp:txXfrm>
    </dsp:sp>
    <dsp:sp modelId="{84ED7C17-2DCC-488F-A0EB-47046A37ABBE}">
      <dsp:nvSpPr>
        <dsp:cNvPr id="0" name=""/>
        <dsp:cNvSpPr/>
      </dsp:nvSpPr>
      <dsp:spPr>
        <a:xfrm>
          <a:off x="5268685" y="165100"/>
          <a:ext cx="2394857" cy="143691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Interreg Europe</a:t>
          </a:r>
          <a:endParaRPr lang="bg-BG" sz="28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5268685" y="165100"/>
        <a:ext cx="2394857" cy="1436914"/>
      </dsp:txXfrm>
    </dsp:sp>
    <dsp:sp modelId="{688EEA59-35C5-4ECF-AEDC-3A2C78C544A4}">
      <dsp:nvSpPr>
        <dsp:cNvPr id="0" name=""/>
        <dsp:cNvSpPr/>
      </dsp:nvSpPr>
      <dsp:spPr>
        <a:xfrm>
          <a:off x="0" y="1841500"/>
          <a:ext cx="2394857" cy="143691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COST </a:t>
          </a:r>
          <a:r>
            <a:rPr lang="en-US" sz="2800" b="1" kern="1200" dirty="0" err="1" smtClean="0">
              <a:latin typeface="Times New Roman" pitchFamily="18" charset="0"/>
              <a:cs typeface="Times New Roman" pitchFamily="18" charset="0"/>
            </a:rPr>
            <a:t>Programme</a:t>
          </a:r>
          <a:endParaRPr lang="bg-BG" sz="28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0" y="1841500"/>
        <a:ext cx="2394857" cy="1436914"/>
      </dsp:txXfrm>
    </dsp:sp>
    <dsp:sp modelId="{46426773-FBA5-44A4-BCF1-288A47F5D62D}">
      <dsp:nvSpPr>
        <dsp:cNvPr id="0" name=""/>
        <dsp:cNvSpPr/>
      </dsp:nvSpPr>
      <dsp:spPr>
        <a:xfrm>
          <a:off x="2634342" y="1841500"/>
          <a:ext cx="2394857" cy="143691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CBC Black Sea Basin Programme</a:t>
          </a:r>
          <a:endParaRPr lang="bg-BG" sz="28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634342" y="1841500"/>
        <a:ext cx="2394857" cy="1436914"/>
      </dsp:txXfrm>
    </dsp:sp>
    <dsp:sp modelId="{8CA72F0E-2987-4FA0-AA04-50F44B6FA6F9}">
      <dsp:nvSpPr>
        <dsp:cNvPr id="0" name=""/>
        <dsp:cNvSpPr/>
      </dsp:nvSpPr>
      <dsp:spPr>
        <a:xfrm>
          <a:off x="5268685" y="1841500"/>
          <a:ext cx="2394857" cy="143691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Horizon 2020</a:t>
          </a:r>
          <a:endParaRPr lang="bg-BG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68685" y="1841500"/>
        <a:ext cx="2394857" cy="1436914"/>
      </dsp:txXfrm>
    </dsp:sp>
    <dsp:sp modelId="{4F9F690F-0DA8-4569-B69C-7C52D6549FE5}">
      <dsp:nvSpPr>
        <dsp:cNvPr id="0" name=""/>
        <dsp:cNvSpPr/>
      </dsp:nvSpPr>
      <dsp:spPr>
        <a:xfrm>
          <a:off x="2605772" y="3517900"/>
          <a:ext cx="2394857" cy="143691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75000"/>
                <a:satMod val="160000"/>
              </a:schemeClr>
            </a:gs>
            <a:gs pos="62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2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0000"/>
                <a:shade val="100000"/>
                <a:satMod val="14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rotWithShape="0">
            <a:srgbClr val="000000">
              <a:alpha val="61176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imes New Roman" pitchFamily="18" charset="0"/>
              <a:cs typeface="Times New Roman" pitchFamily="18" charset="0"/>
            </a:rPr>
            <a:t>Structural Funds 2018-2020</a:t>
          </a:r>
          <a:endParaRPr lang="bg-BG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05772" y="3517900"/>
        <a:ext cx="2394857" cy="1436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D112E8CA-3EE1-4AD3-BB6E-3B01FE4A7CAC}" type="datetimeFigureOut">
              <a:rPr lang="bg-BG" altLang="bg-BG"/>
              <a:pPr>
                <a:defRPr/>
              </a:pPr>
              <a:t>16.7.2019 г.</a:t>
            </a:fld>
            <a:endParaRPr lang="bg-BG" altLang="bg-BG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rbel" pitchFamily="34" charset="0"/>
              </a:defRPr>
            </a:lvl1pPr>
          </a:lstStyle>
          <a:p>
            <a:pPr>
              <a:defRPr/>
            </a:pPr>
            <a:fld id="{EADFD577-2CEA-4ED8-A97F-59D69A71D07F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739284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2AF6C1-80E7-4070-B22B-61EF66D03B00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17A7817-F6FF-497D-8F1D-8226A55613E8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3585163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bg-BG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FF7676D-AD53-48EE-A9A7-D3F631D34D32}" type="slidenum">
              <a:rPr lang="bg-BG" altLang="bg-BG" smtClean="0">
                <a:solidFill>
                  <a:srgbClr val="000000"/>
                </a:solidFill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bg-BG" altLang="bg-BG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64580A-AF9C-4462-A81A-ED55843441A8}" type="slidenum">
              <a:rPr lang="bg-BG" altLang="bg-BG">
                <a:solidFill>
                  <a:srgbClr val="000000"/>
                </a:solidFill>
                <a:cs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bg-BG" altLang="bg-BG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45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bg-BG" smtClean="0"/>
          </a:p>
        </p:txBody>
      </p:sp>
      <p:sp>
        <p:nvSpPr>
          <p:cNvPr id="10445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D53938-BB7D-4A6F-8EF4-6B8E2297EA3B}" type="slidenum">
              <a:rPr lang="en-US" altLang="bg-BG">
                <a:solidFill>
                  <a:srgbClr val="000000"/>
                </a:solidFill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altLang="bg-BG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55A4CA3-05FA-471C-808A-D3F360E7C196}" type="slidenum">
              <a:rPr lang="bg-BG" altLang="bg-BG"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bg-BG" altLang="bg-BG">
              <a:latin typeface="Arial" charset="0"/>
              <a:cs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defTabSz="431800" eaLnBrk="1" hangingPunct="1">
              <a:spcBef>
                <a:spcPct val="0"/>
              </a:spcBef>
            </a:pPr>
            <a:endParaRPr lang="en-US" altLang="bg-BG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393" tIns="43196" rIns="86393" bIns="43196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ABDDE1-FCBB-477D-B814-E3F8116511E1}" type="slidenum">
              <a:rPr lang="bg-BG" altLang="bg-BG"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bg-BG" altLang="bg-BG">
              <a:latin typeface="Arial" charset="0"/>
              <a:cs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93" tIns="43196" rIns="86393" bIns="43196" numCol="1" anchor="ctr" anchorCtr="0" compatLnSpc="1">
            <a:prstTxWarp prst="textNoShape">
              <a:avLst/>
            </a:prstTxWarp>
          </a:bodyPr>
          <a:lstStyle/>
          <a:p>
            <a:pPr defTabSz="431800" eaLnBrk="1" hangingPunct="1">
              <a:spcBef>
                <a:spcPct val="0"/>
              </a:spcBef>
            </a:pPr>
            <a:endParaRPr lang="en-US" altLang="bg-BG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D0A3D6-0243-48D9-92D1-984E51DDC629}" type="slidenum">
              <a:rPr lang="bg-BG" altLang="bg-BG"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bg-BG" altLang="bg-BG">
              <a:latin typeface="Arial" charset="0"/>
              <a:cs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bg-BG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bg-BG" smtClean="0"/>
          </a:p>
        </p:txBody>
      </p:sp>
      <p:sp>
        <p:nvSpPr>
          <p:cNvPr id="1085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6BCFAFE-E2ED-4877-85AC-A6D326B3E1D7}" type="slidenum">
              <a:rPr lang="bg-BG" altLang="bg-BG">
                <a:latin typeface="Arial" charset="0"/>
                <a:cs typeface="Arial" charset="0"/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bg-BG" altLang="bg-BG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/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47B60-3117-4A49-A7E3-9DA692AF13E0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10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E81C0-292D-4953-8599-4CFA217A85C8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3956832"/>
      </p:ext>
    </p:extLst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SmartArt graphic</a:t>
            </a:r>
            <a:endParaRPr lang="bg-BG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0"/>
            <a:ext cx="936625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fld id="{449F276B-7990-444C-B113-1BB889990AC7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0613" y="6356350"/>
            <a:ext cx="44450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39088" y="6356350"/>
            <a:ext cx="576262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7F287E-C829-40FC-9577-65B8ECEC8B98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954062036"/>
      </p:ext>
    </p:extLst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514600"/>
            <a:ext cx="3810000" cy="171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81500"/>
            <a:ext cx="3810000" cy="171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83DB1-330A-44AC-9543-7C9285D69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316477"/>
      </p:ext>
    </p:extLst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EFA38-1472-40D0-8534-EB4BCDBA9436}" type="datetimeFigureOut">
              <a:rPr lang="fr-FR"/>
              <a:pPr>
                <a:defRPr/>
              </a:pPr>
              <a:t>16/07/2019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95D3-3FD0-4B4B-A1DF-E556DDF1EB6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7800206"/>
      </p:ext>
    </p:extLst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None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906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een-Grad-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1524000"/>
            <a:ext cx="66563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0" y="1625600"/>
            <a:ext cx="6096000" cy="1651000"/>
          </a:xfrm>
          <a:extLst/>
        </p:spPr>
        <p:txBody>
          <a:bodyPr anchor="b"/>
          <a:lstStyle>
            <a:lvl1pPr>
              <a:lnSpc>
                <a:spcPct val="95000"/>
              </a:lnSpc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82750" y="4076700"/>
            <a:ext cx="5861050" cy="1257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3BC0F2-4334-4C2A-9716-A24339173D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423408"/>
      </p:ext>
    </p:extLst>
  </p:cSld>
  <p:clrMapOvr>
    <a:masterClrMapping/>
  </p:clrMapOvr>
  <p:transition spd="med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C8F5B-5694-478F-B7FD-6FE28EB0DC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919697"/>
      </p:ext>
    </p:extLst>
  </p:cSld>
  <p:clrMapOvr>
    <a:masterClrMapping/>
  </p:clrMapOvr>
  <p:transition spd="med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047B7-D749-442F-BE78-23D1DE436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790182"/>
      </p:ext>
    </p:extLst>
  </p:cSld>
  <p:clrMapOvr>
    <a:masterClrMapping/>
  </p:clrMapOvr>
  <p:transition spd="med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0"/>
            <a:ext cx="38100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028E-BB67-48B5-BF84-B924613F8A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793291"/>
      </p:ext>
    </p:extLst>
  </p:cSld>
  <p:clrMapOvr>
    <a:masterClrMapping/>
  </p:clrMapOvr>
  <p:transition spd="med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332B7-4A34-444D-8361-A2E8F039BF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279278"/>
      </p:ext>
    </p:extLst>
  </p:cSld>
  <p:clrMapOvr>
    <a:masterClrMapping/>
  </p:clrMapOvr>
  <p:transition spd="med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783EF-5B8F-485F-807F-37E46E963D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082975"/>
      </p:ext>
    </p:extLst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E066-0638-4CB4-8D30-FA22D67D5705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4C56C-4740-4403-A872-FFD746CCF971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353142650"/>
      </p:ext>
    </p:extLst>
  </p:cSld>
  <p:clrMapOvr>
    <a:masterClrMapping/>
  </p:clrMapOvr>
  <p:transition spd="slow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C5A29-734E-4431-B687-2AE47F1FF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927968"/>
      </p:ext>
    </p:extLst>
  </p:cSld>
  <p:clrMapOvr>
    <a:masterClrMapping/>
  </p:clrMapOvr>
  <p:transition spd="med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8AC13-40A3-46F9-A738-04A13DC8C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975196"/>
      </p:ext>
    </p:extLst>
  </p:cSld>
  <p:clrMapOvr>
    <a:masterClrMapping/>
  </p:clrMapOvr>
  <p:transition spd="med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F94C-F89C-4B95-847F-DBCA050729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724716"/>
      </p:ext>
    </p:extLst>
  </p:cSld>
  <p:clrMapOvr>
    <a:masterClrMapping/>
  </p:clrMapOvr>
  <p:transition spd="med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9B985-94DE-45C8-BAD6-37C5B10ED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18598"/>
      </p:ext>
    </p:extLst>
  </p:cSld>
  <p:clrMapOvr>
    <a:masterClrMapping/>
  </p:clrMapOvr>
  <p:transition spd="med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2821A-801A-4D4A-B310-8A9C40BAAA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336988"/>
      </p:ext>
    </p:extLst>
  </p:cSld>
  <p:clrMapOvr>
    <a:masterClrMapping/>
  </p:clrMapOvr>
  <p:transition spd="med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7BE40-FE3B-4CEE-B386-47410D61A6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6502343"/>
      </p:ext>
    </p:extLst>
  </p:cSld>
  <p:clrMapOvr>
    <a:masterClrMapping/>
  </p:clrMapOvr>
  <p:transition spd="med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514600"/>
            <a:ext cx="38100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514600"/>
            <a:ext cx="3810000" cy="171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81500"/>
            <a:ext cx="3810000" cy="1714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995DE-7B60-43D0-A563-C9409A0722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098149"/>
      </p:ext>
    </p:extLst>
  </p:cSld>
  <p:clrMapOvr>
    <a:masterClrMapping/>
  </p:clrMapOvr>
  <p:transition spd="med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65C8-38B5-4825-8CB3-62CA3C5AD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131371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343C4-B423-489C-96DF-77FF7E66F7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516468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DD2DC-EDC3-48E9-9A78-F94D6630A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8873712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3A029-94F0-465E-ADEC-A20FCB5ECC6F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4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A329B-2A04-4549-AF53-2BC977D7E4B9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621404033"/>
      </p:ext>
    </p:extLst>
  </p:cSld>
  <p:clrMapOvr>
    <a:masterClrMapping/>
  </p:clrMapOvr>
  <p:transition spd="slow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0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7E5A8-D660-4707-8605-0528D2FCD0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650586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BDC27-47C7-4E70-AE57-6F943ED37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31088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2EB90-FD16-448E-96B8-48B9A48656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10084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291A1-C48A-41BB-8331-D67DBED6B7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4375342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D4153-A162-41C3-BB11-43910E548A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866754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bg-BG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42168-5B2E-4889-A155-093FCBAB1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96574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65B18-B8A7-4F88-9092-B9897EDABE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9300526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026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0260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625EB-815C-4A23-BDD3-F5C440DD06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919282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bg-BG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B4DD6-9975-4045-895D-8B51CC00D178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  <p:extLst>
      <p:ext uri="{BB962C8B-B14F-4D97-AF65-F5344CB8AC3E}">
        <p14:creationId xmlns:p14="http://schemas.microsoft.com/office/powerpoint/2010/main" val="3649345813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4ECA95-8CCA-4E04-849F-BC527CBD4B6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4163242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873B0-77BD-4BB5-BC31-11E4109C3ECB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3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4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BACC0-3B1E-4943-B770-65F8EC835A0E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2565333170"/>
      </p:ext>
    </p:extLst>
  </p:cSld>
  <p:clrMapOvr>
    <a:masterClrMapping/>
  </p:clrMapOvr>
  <p:transition spd="slow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42F2FC0-FECA-41B8-A434-20E91FA8DFD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20216351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B2D467-26D5-488F-A6E4-179896A83C6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0295541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0F4704-5F06-4EF5-8E05-FDAC4D8D036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64452653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B3CCC5-768A-45EB-8EC9-C6A9D01EBFC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86758551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412C88-E2F0-42CF-96C1-37C0D436D5E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18158214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E88864-942B-4745-8460-8E745256545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6543380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9FBCAC-EAC8-4D80-A48F-D65364554AF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9719844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4521DFF-196E-4700-A801-C502626E146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29427181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8E81CA-E988-4534-8438-E6514FF180C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2388990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96B63FA-F5C3-4AAC-BBB0-A7268C93183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4170964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C6607-93D3-4E71-98D6-04CDFC4F2CB8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881DB-1EE9-4175-A3D3-D35876590EFF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417485649"/>
      </p:ext>
    </p:extLst>
  </p:cSld>
  <p:clrMapOvr>
    <a:masterClrMapping/>
  </p:clrMapOvr>
  <p:transition spd="slow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0"/>
            <a:ext cx="936625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fld id="{1653DDFC-235A-4263-ABF0-59CA01CB23C2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0613" y="6356350"/>
            <a:ext cx="44450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39088" y="6356350"/>
            <a:ext cx="576262" cy="365125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C853B1-77B1-4527-A58B-88F0A8DFBC9B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6317393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939DE-C87A-44C7-89EB-3B5D54604DCA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5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6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F6323-AF2D-4539-9734-59EED2B28CA5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242928953"/>
      </p:ext>
    </p:extLst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B851D-7746-4355-BF0D-20C2AFB047BA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6" name="Rectangle 2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Rectangl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35865-DC91-4BFF-AAED-BFDCF07D057A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1693186972"/>
      </p:ext>
    </p:extLst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752600"/>
            <a:ext cx="3200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752600"/>
            <a:ext cx="3200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38802"/>
      </p:ext>
    </p:extLst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8650" y="6356350"/>
            <a:ext cx="936625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fld id="{158DD316-8B75-4558-9C90-FEF3B2142AB4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0613" y="6356350"/>
            <a:ext cx="44450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939088" y="6356350"/>
            <a:ext cx="576262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67208C-E731-4B2E-AA30-F540F4624474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  <p:extLst>
      <p:ext uri="{BB962C8B-B14F-4D97-AF65-F5344CB8AC3E}">
        <p14:creationId xmlns:p14="http://schemas.microsoft.com/office/powerpoint/2010/main" val="904074751"/>
      </p:ext>
    </p:extLst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9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5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6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30"/>
          <p:cNvSpPr>
            <a:spLocks noGrp="1"/>
          </p:cNvSpPr>
          <p:nvPr>
            <p:ph type="title"/>
          </p:nvPr>
        </p:nvSpPr>
        <p:spPr bwMode="auto">
          <a:xfrm>
            <a:off x="457200" y="3587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</a:p>
        </p:txBody>
      </p:sp>
      <p:sp>
        <p:nvSpPr>
          <p:cNvPr id="1029" name="Rectangle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C151FDEE-ABCA-4DB7-8797-133D3B6768D5}" type="datetimeFigureOut">
              <a:rPr lang="bg-BG"/>
              <a:pPr>
                <a:defRPr/>
              </a:pPr>
              <a:t>16.7.2019 г.</a:t>
            </a:fld>
            <a:endParaRPr lang="bg-BG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Corbel" pitchFamily="34" charset="0"/>
              </a:defRPr>
            </a:lvl1pPr>
          </a:lstStyle>
          <a:p>
            <a:pPr>
              <a:defRPr/>
            </a:pPr>
            <a:fld id="{0C01E3BF-6ECF-4E6F-85CB-CC5944EB08AF}" type="slidenum">
              <a:rPr lang="bg-BG" altLang="en-US"/>
              <a:pPr>
                <a:defRPr/>
              </a:pPr>
              <a:t>‹#›</a:t>
            </a:fld>
            <a:endParaRPr lang="bg-BG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5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56" r:id="rId8"/>
    <p:sldLayoutId id="2147484957" r:id="rId9"/>
    <p:sldLayoutId id="2147484958" r:id="rId10"/>
    <p:sldLayoutId id="2147484960" r:id="rId11"/>
    <p:sldLayoutId id="2147484998" r:id="rId12"/>
    <p:sldLayoutId id="2147484999" r:id="rId13"/>
  </p:sldLayoutIdLst>
  <p:transition spd="slow">
    <p:zoom/>
  </p:transition>
  <p:timing>
    <p:tnLst>
      <p:par>
        <p:cTn id="1" dur="indefinite" restart="never" nodeType="tmRoot"/>
      </p:par>
    </p:tnLst>
  </p:timing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lvl1pPr>
      <a:lvl2pPr marL="742950" indent="-28575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marL="11430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marL="16002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marL="2057400" indent="-228600" algn="l" rtl="0" eaLnBrk="0" fontAlgn="base" hangingPunct="0">
        <a:lnSpc>
          <a:spcPct val="150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514600"/>
            <a:ext cx="7772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u="none">
                <a:solidFill>
                  <a:srgbClr val="005B48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solidFill>
                  <a:srgbClr val="005B48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5B48"/>
                </a:solidFill>
              </a:defRPr>
            </a:lvl1pPr>
          </a:lstStyle>
          <a:p>
            <a:pPr>
              <a:defRPr/>
            </a:pPr>
            <a:fld id="{3659424C-C9CC-4C67-958B-9DA454AC35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79" name="FormatShape" descr="SKIING" hidden="1"/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bg-BG" sz="2400" smtClean="0">
              <a:solidFill>
                <a:srgbClr val="005B48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  <p:sldLayoutId id="2147484983" r:id="rId12"/>
    <p:sldLayoutId id="2147484984" r:id="rId13"/>
  </p:sldLayoutIdLst>
  <p:transition spd="med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5B4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5B48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5B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5B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5B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5B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B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B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B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5B48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8" descr="bluebackgoru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1057" r="4581" b="17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bg-BG" smtClean="0"/>
              <a:t>Click to edit Master text styles</a:t>
            </a:r>
          </a:p>
          <a:p>
            <a:pPr lvl="1"/>
            <a:r>
              <a:rPr lang="en-US" altLang="bg-BG" smtClean="0"/>
              <a:t>Second level</a:t>
            </a:r>
          </a:p>
          <a:p>
            <a:pPr lvl="2"/>
            <a:r>
              <a:rPr lang="en-US" altLang="bg-BG" smtClean="0"/>
              <a:t>Third level</a:t>
            </a:r>
          </a:p>
          <a:p>
            <a:pPr lvl="3"/>
            <a:r>
              <a:rPr lang="en-US" altLang="bg-BG" smtClean="0"/>
              <a:t>Fourth level</a:t>
            </a:r>
          </a:p>
          <a:p>
            <a:pPr lvl="4"/>
            <a:r>
              <a:rPr lang="en-US" altLang="bg-BG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66CC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66CC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66CCFF"/>
                </a:solidFill>
              </a:defRPr>
            </a:lvl1pPr>
          </a:lstStyle>
          <a:p>
            <a:pPr>
              <a:defRPr/>
            </a:pPr>
            <a:fld id="{4DC46F42-DDB1-4A79-BD21-7D5C89C3B4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4" r:id="rId1"/>
    <p:sldLayoutId id="2147484945" r:id="rId2"/>
    <p:sldLayoutId id="2147484946" r:id="rId3"/>
    <p:sldLayoutId id="2147484947" r:id="rId4"/>
    <p:sldLayoutId id="2147484948" r:id="rId5"/>
    <p:sldLayoutId id="2147484949" r:id="rId6"/>
    <p:sldLayoutId id="2147484950" r:id="rId7"/>
    <p:sldLayoutId id="2147484951" r:id="rId8"/>
    <p:sldLayoutId id="2147484952" r:id="rId9"/>
    <p:sldLayoutId id="2147484953" r:id="rId10"/>
    <p:sldLayoutId id="2147484954" r:id="rId11"/>
    <p:sldLayoutId id="2147484985" r:id="rId12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cambiar el estilo de título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B714029-BC2D-4B06-9C31-32BDBB47357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4997" r:id="rId12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png"/><Relationship Id="rId18" Type="http://schemas.openxmlformats.org/officeDocument/2006/relationships/image" Target="../media/image72.jpe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jpe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33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111.pn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jpeg"/><Relationship Id="rId11" Type="http://schemas.openxmlformats.org/officeDocument/2006/relationships/image" Target="../media/image119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png"/><Relationship Id="rId9" Type="http://schemas.openxmlformats.org/officeDocument/2006/relationships/image" Target="../media/image117.jpe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5.jpeg"/><Relationship Id="rId7" Type="http://schemas.openxmlformats.org/officeDocument/2006/relationships/image" Target="../media/image138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51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12" Type="http://schemas.openxmlformats.org/officeDocument/2006/relationships/image" Target="../media/image15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11" Type="http://schemas.openxmlformats.org/officeDocument/2006/relationships/image" Target="../media/image149.jpeg"/><Relationship Id="rId5" Type="http://schemas.openxmlformats.org/officeDocument/2006/relationships/image" Target="../media/image143.jpeg"/><Relationship Id="rId10" Type="http://schemas.openxmlformats.org/officeDocument/2006/relationships/image" Target="../media/image148.jpeg"/><Relationship Id="rId4" Type="http://schemas.openxmlformats.org/officeDocument/2006/relationships/image" Target="../media/image142.jpeg"/><Relationship Id="rId9" Type="http://schemas.openxmlformats.org/officeDocument/2006/relationships/image" Target="../media/image1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1.png"/><Relationship Id="rId7" Type="http://schemas.openxmlformats.org/officeDocument/2006/relationships/image" Target="../media/image173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vfu.bg/" TargetMode="External"/><Relationship Id="rId5" Type="http://schemas.openxmlformats.org/officeDocument/2006/relationships/image" Target="../media/image172.jpe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WordArt 14"/>
          <p:cNvSpPr>
            <a:spLocks noChangeArrowheads="1" noChangeShapeType="1" noTextEdit="1"/>
          </p:cNvSpPr>
          <p:nvPr/>
        </p:nvSpPr>
        <p:spPr bwMode="auto">
          <a:xfrm>
            <a:off x="2924233" y="6143625"/>
            <a:ext cx="1933575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bg-BG" sz="1600" kern="10" dirty="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Акредитиран от НАОА</a:t>
            </a:r>
            <a:endParaRPr lang="en-US" sz="1600" kern="10" dirty="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0182" name="Picture 16" descr="ISO9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6" y="4591050"/>
            <a:ext cx="2086429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2" descr="C:\Users\c7d8k-4y3j3-d8rqx-gj\Desktop\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7" y="5717645"/>
            <a:ext cx="2069824" cy="112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2" y="3048000"/>
            <a:ext cx="2092883" cy="140067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 t="14260" r="6549"/>
          <a:stretch/>
        </p:blipFill>
        <p:spPr>
          <a:xfrm>
            <a:off x="2290705" y="84932"/>
            <a:ext cx="6805669" cy="422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3755" y="0"/>
            <a:ext cx="2266950" cy="2895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052" name="Picture 4" descr="Ð ÐµÐ·ÑÐ»ÑÐ°Ñ Ñ Ð¸Ð·Ð¾Ð±ÑÐ°Ð¶ÐµÐ½Ð¸Ðµ Ð·Ð° Ð²Ð°ÑÐ½ÐµÐ½ÑÐºÐ¸ ÑÐ²Ð¾Ð±Ð¾Ð´ÐµÐ½ ÑÐ½Ð¸Ð²ÐµÑÑÐ¸ÑÐµÑ Ð»Ð¾Ð³Ð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5" y="505208"/>
            <a:ext cx="2054685" cy="192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33" y="4591050"/>
            <a:ext cx="2133599" cy="126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523"/>
            <a:ext cx="3352800" cy="247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AutoShape 7"/>
          <p:cNvSpPr>
            <a:spLocks noChangeArrowheads="1"/>
          </p:cNvSpPr>
          <p:nvPr/>
        </p:nvSpPr>
        <p:spPr bwMode="ltGray">
          <a:xfrm rot="10800000">
            <a:off x="1728788" y="1268413"/>
            <a:ext cx="5759450" cy="1450975"/>
          </a:xfrm>
          <a:prstGeom prst="upArrow">
            <a:avLst>
              <a:gd name="adj1" fmla="val 56944"/>
              <a:gd name="adj2" fmla="val 50782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66CCFF"/>
              </a:solidFill>
            </a:endParaRPr>
          </a:p>
        </p:txBody>
      </p:sp>
      <p:sp>
        <p:nvSpPr>
          <p:cNvPr id="43016" name="AutoShape 8"/>
          <p:cNvSpPr>
            <a:spLocks noChangeArrowheads="1"/>
          </p:cNvSpPr>
          <p:nvPr/>
        </p:nvSpPr>
        <p:spPr bwMode="blackWhite">
          <a:xfrm>
            <a:off x="1728788" y="350838"/>
            <a:ext cx="5791200" cy="5746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bg-BG" altLang="bg-BG" b="1" smtClean="0">
                <a:solidFill>
                  <a:srgbClr val="FFFFFF"/>
                </a:solidFill>
                <a:cs typeface="Arial" charset="0"/>
              </a:rPr>
              <a:t>Изследователски области</a:t>
            </a:r>
            <a:endParaRPr lang="en-US" altLang="bg-BG" b="1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4516" name="Oval 13"/>
          <p:cNvSpPr>
            <a:spLocks noChangeArrowheads="1"/>
          </p:cNvSpPr>
          <p:nvPr/>
        </p:nvSpPr>
        <p:spPr bwMode="gray">
          <a:xfrm>
            <a:off x="0" y="2608263"/>
            <a:ext cx="2720975" cy="2770187"/>
          </a:xfrm>
          <a:prstGeom prst="ellipse">
            <a:avLst/>
          </a:prstGeom>
          <a:gradFill rotWithShape="1">
            <a:gsLst>
              <a:gs pos="0">
                <a:srgbClr val="EAB85E">
                  <a:alpha val="85001"/>
                </a:srgbClr>
              </a:gs>
              <a:gs pos="100000">
                <a:srgbClr val="95753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1800" b="1">
                <a:solidFill>
                  <a:srgbClr val="000000"/>
                </a:solidFill>
                <a:cs typeface="Arial" charset="0"/>
              </a:rPr>
              <a:t>Черноморски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1800" b="1">
                <a:solidFill>
                  <a:srgbClr val="000000"/>
                </a:solidFill>
                <a:cs typeface="Arial" charset="0"/>
              </a:rPr>
              <a:t>регион</a:t>
            </a:r>
          </a:p>
        </p:txBody>
      </p:sp>
      <p:grpSp>
        <p:nvGrpSpPr>
          <p:cNvPr id="64517" name="Group 37"/>
          <p:cNvGrpSpPr>
            <a:grpSpLocks/>
          </p:cNvGrpSpPr>
          <p:nvPr/>
        </p:nvGrpSpPr>
        <p:grpSpPr bwMode="auto">
          <a:xfrm>
            <a:off x="2260600" y="2570163"/>
            <a:ext cx="2941638" cy="2941637"/>
            <a:chOff x="1837" y="2374"/>
            <a:chExt cx="1421" cy="1421"/>
          </a:xfrm>
        </p:grpSpPr>
        <p:sp>
          <p:nvSpPr>
            <p:cNvPr id="43027" name="Oval 19"/>
            <p:cNvSpPr>
              <a:spLocks noChangeArrowheads="1"/>
            </p:cNvSpPr>
            <p:nvPr/>
          </p:nvSpPr>
          <p:spPr bwMode="gray">
            <a:xfrm>
              <a:off x="1837" y="2374"/>
              <a:ext cx="1421" cy="1421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43028" name="Oval 20"/>
            <p:cNvSpPr>
              <a:spLocks noChangeArrowheads="1"/>
            </p:cNvSpPr>
            <p:nvPr/>
          </p:nvSpPr>
          <p:spPr bwMode="gray">
            <a:xfrm>
              <a:off x="1868" y="2408"/>
              <a:ext cx="1355" cy="135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43029" name="Oval 21"/>
            <p:cNvSpPr>
              <a:spLocks noChangeArrowheads="1"/>
            </p:cNvSpPr>
            <p:nvPr/>
          </p:nvSpPr>
          <p:spPr bwMode="gray">
            <a:xfrm>
              <a:off x="1920" y="2457"/>
              <a:ext cx="1226" cy="1226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18000" tIns="10800" rIns="18000" bIns="10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defRPr/>
              </a:pPr>
              <a:r>
                <a:rPr lang="bg-BG" altLang="bg-BG" sz="1600" b="1" smtClean="0">
                  <a:solidFill>
                    <a:srgbClr val="000000"/>
                  </a:solidFill>
                  <a:cs typeface="Arial" charset="0"/>
                </a:rPr>
                <a:t>Устойчива архитектура</a:t>
              </a:r>
              <a:r>
                <a:rPr lang="bg-BG" altLang="bg-BG" smtClean="0">
                  <a:solidFill>
                    <a:srgbClr val="000000"/>
                  </a:solidFill>
                  <a:latin typeface="Times New Roman" pitchFamily="18" charset="0"/>
                  <a:cs typeface="Arial" charset="0"/>
                </a:rPr>
                <a:t> </a:t>
              </a:r>
              <a:endParaRPr lang="en-US" altLang="bg-BG" smtClean="0">
                <a:solidFill>
                  <a:srgbClr val="000000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grpSp>
        <p:nvGrpSpPr>
          <p:cNvPr id="64518" name="Group 38"/>
          <p:cNvGrpSpPr>
            <a:grpSpLocks/>
          </p:cNvGrpSpPr>
          <p:nvPr/>
        </p:nvGrpSpPr>
        <p:grpSpPr bwMode="auto">
          <a:xfrm>
            <a:off x="4419600" y="2519363"/>
            <a:ext cx="2903538" cy="2903537"/>
            <a:chOff x="3895" y="1389"/>
            <a:chExt cx="1672" cy="1672"/>
          </a:xfrm>
        </p:grpSpPr>
        <p:sp>
          <p:nvSpPr>
            <p:cNvPr id="43033" name="Oval 25"/>
            <p:cNvSpPr>
              <a:spLocks noChangeArrowheads="1"/>
            </p:cNvSpPr>
            <p:nvPr/>
          </p:nvSpPr>
          <p:spPr bwMode="gray">
            <a:xfrm>
              <a:off x="3895" y="1389"/>
              <a:ext cx="1672" cy="16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43034" name="Oval 26"/>
            <p:cNvSpPr>
              <a:spLocks noChangeArrowheads="1"/>
            </p:cNvSpPr>
            <p:nvPr/>
          </p:nvSpPr>
          <p:spPr bwMode="gray">
            <a:xfrm>
              <a:off x="3926" y="1434"/>
              <a:ext cx="1595" cy="1596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85001"/>
                  </a:schemeClr>
                </a:gs>
                <a:gs pos="100000">
                  <a:schemeClr val="accent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18000" tIns="10800" rIns="18000" bIns="10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defRPr/>
              </a:pPr>
              <a:r>
                <a:rPr lang="bg-BG" altLang="bg-BG" sz="1600" b="1" smtClean="0">
                  <a:solidFill>
                    <a:srgbClr val="000066"/>
                  </a:solidFill>
                  <a:cs typeface="Arial" charset="0"/>
                </a:rPr>
                <a:t>Туризъм</a:t>
              </a:r>
              <a:endParaRPr lang="en-US" altLang="bg-BG" sz="1600" b="1" smtClean="0">
                <a:solidFill>
                  <a:srgbClr val="000066"/>
                </a:solidFill>
                <a:cs typeface="Arial" charset="0"/>
              </a:endParaRPr>
            </a:p>
          </p:txBody>
        </p:sp>
      </p:grpSp>
      <p:grpSp>
        <p:nvGrpSpPr>
          <p:cNvPr id="64519" name="Group 39"/>
          <p:cNvGrpSpPr>
            <a:grpSpLocks/>
          </p:cNvGrpSpPr>
          <p:nvPr/>
        </p:nvGrpSpPr>
        <p:grpSpPr bwMode="auto">
          <a:xfrm>
            <a:off x="6369050" y="2630488"/>
            <a:ext cx="2711450" cy="2624137"/>
            <a:chOff x="4447" y="2408"/>
            <a:chExt cx="1240" cy="1240"/>
          </a:xfrm>
        </p:grpSpPr>
        <p:sp>
          <p:nvSpPr>
            <p:cNvPr id="43040" name="Oval 32"/>
            <p:cNvSpPr>
              <a:spLocks noChangeArrowheads="1"/>
            </p:cNvSpPr>
            <p:nvPr/>
          </p:nvSpPr>
          <p:spPr bwMode="gray">
            <a:xfrm>
              <a:off x="4447" y="2408"/>
              <a:ext cx="1240" cy="124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lIns="18000" tIns="10800" rIns="18000" bIns="10800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43041" name="Oval 33"/>
            <p:cNvSpPr>
              <a:spLocks noChangeArrowheads="1"/>
            </p:cNvSpPr>
            <p:nvPr/>
          </p:nvSpPr>
          <p:spPr bwMode="gray">
            <a:xfrm>
              <a:off x="4474" y="2437"/>
              <a:ext cx="1183" cy="118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5001"/>
                  </a:schemeClr>
                </a:gs>
                <a:gs pos="100000">
                  <a:schemeClr val="fol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lIns="18000" tIns="10800" rIns="18000" bIns="10800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43042" name="Oval 34"/>
            <p:cNvSpPr>
              <a:spLocks noChangeArrowheads="1"/>
            </p:cNvSpPr>
            <p:nvPr/>
          </p:nvSpPr>
          <p:spPr bwMode="gray">
            <a:xfrm>
              <a:off x="4520" y="2481"/>
              <a:ext cx="1137" cy="1069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18000" tIns="10800" rIns="18000" bIns="10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buFont typeface="Wingdings" pitchFamily="2" charset="2"/>
                <a:buNone/>
                <a:defRPr/>
              </a:pPr>
              <a:r>
                <a:rPr lang="bg-BG" altLang="bg-BG" sz="1600" dirty="0" smtClean="0">
                  <a:solidFill>
                    <a:srgbClr val="000066"/>
                  </a:solidFill>
                  <a:cs typeface="Arial" charset="0"/>
                </a:rPr>
                <a:t/>
              </a:r>
              <a:br>
                <a:rPr lang="bg-BG" altLang="bg-BG" sz="1600" dirty="0" smtClean="0">
                  <a:solidFill>
                    <a:srgbClr val="000066"/>
                  </a:solidFill>
                  <a:cs typeface="Arial" charset="0"/>
                </a:rPr>
              </a:br>
              <a:r>
                <a:rPr lang="bg-BG" altLang="bg-BG" sz="1600" b="1" dirty="0" smtClean="0">
                  <a:solidFill>
                    <a:srgbClr val="000066"/>
                  </a:solidFill>
                  <a:cs typeface="Arial" charset="0"/>
                </a:rPr>
                <a:t>Информационни технологии</a:t>
              </a:r>
            </a:p>
            <a:p>
              <a:pPr algn="ctr" eaLnBrk="1" hangingPunct="1">
                <a:lnSpc>
                  <a:spcPct val="70000"/>
                </a:lnSpc>
                <a:defRPr/>
              </a:pPr>
              <a:endParaRPr lang="en-US" altLang="bg-BG" sz="1600" b="1" dirty="0" smtClean="0">
                <a:solidFill>
                  <a:srgbClr val="000066"/>
                </a:solidFill>
                <a:cs typeface="Arial" charset="0"/>
              </a:endParaRPr>
            </a:p>
          </p:txBody>
        </p:sp>
      </p:grpSp>
      <p:sp>
        <p:nvSpPr>
          <p:cNvPr id="64520" name="TextBox 2"/>
          <p:cNvSpPr txBox="1">
            <a:spLocks noChangeArrowheads="1"/>
          </p:cNvSpPr>
          <p:nvPr/>
        </p:nvSpPr>
        <p:spPr bwMode="auto">
          <a:xfrm>
            <a:off x="3067050" y="1468438"/>
            <a:ext cx="31765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altLang="bg-BG" sz="1800" b="1">
                <a:solidFill>
                  <a:srgbClr val="FF0000"/>
                </a:solidFill>
                <a:cs typeface="Arial" charset="0"/>
              </a:rPr>
              <a:t>Трансфер на иновации и Технологии</a:t>
            </a:r>
          </a:p>
        </p:txBody>
      </p:sp>
      <p:grpSp>
        <p:nvGrpSpPr>
          <p:cNvPr id="64521" name="Group 37"/>
          <p:cNvGrpSpPr>
            <a:grpSpLocks/>
          </p:cNvGrpSpPr>
          <p:nvPr/>
        </p:nvGrpSpPr>
        <p:grpSpPr bwMode="auto">
          <a:xfrm>
            <a:off x="4783138" y="4495800"/>
            <a:ext cx="2941637" cy="2263775"/>
            <a:chOff x="1837" y="2374"/>
            <a:chExt cx="1421" cy="1421"/>
          </a:xfrm>
        </p:grpSpPr>
        <p:sp>
          <p:nvSpPr>
            <p:cNvPr id="25" name="Oval 19"/>
            <p:cNvSpPr>
              <a:spLocks noChangeArrowheads="1"/>
            </p:cNvSpPr>
            <p:nvPr/>
          </p:nvSpPr>
          <p:spPr bwMode="gray">
            <a:xfrm>
              <a:off x="1837" y="2374"/>
              <a:ext cx="1421" cy="1421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6" name="Oval 20"/>
            <p:cNvSpPr>
              <a:spLocks noChangeArrowheads="1"/>
            </p:cNvSpPr>
            <p:nvPr/>
          </p:nvSpPr>
          <p:spPr bwMode="gray">
            <a:xfrm>
              <a:off x="1868" y="2408"/>
              <a:ext cx="1355" cy="1357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alpha val="85001"/>
                  </a:schemeClr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27" name="Oval 21"/>
            <p:cNvSpPr>
              <a:spLocks noChangeArrowheads="1"/>
            </p:cNvSpPr>
            <p:nvPr/>
          </p:nvSpPr>
          <p:spPr bwMode="gray">
            <a:xfrm>
              <a:off x="1920" y="2516"/>
              <a:ext cx="1226" cy="1071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18000" tIns="10800" rIns="18000" bIns="10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defRPr/>
              </a:pPr>
              <a:r>
                <a:rPr lang="bg-BG" altLang="bg-BG" sz="1600" b="1" smtClean="0">
                  <a:solidFill>
                    <a:srgbClr val="000066"/>
                  </a:solidFill>
                  <a:cs typeface="Arial" charset="0"/>
                </a:rPr>
                <a:t>Сигурност и отбрана</a:t>
              </a:r>
              <a:endParaRPr lang="en-US" altLang="bg-BG" sz="1600" b="1" smtClean="0">
                <a:solidFill>
                  <a:srgbClr val="000066"/>
                </a:solidFill>
                <a:cs typeface="Arial" charset="0"/>
              </a:endParaRPr>
            </a:p>
          </p:txBody>
        </p:sp>
      </p:grpSp>
      <p:grpSp>
        <p:nvGrpSpPr>
          <p:cNvPr id="64522" name="Group 39"/>
          <p:cNvGrpSpPr>
            <a:grpSpLocks/>
          </p:cNvGrpSpPr>
          <p:nvPr/>
        </p:nvGrpSpPr>
        <p:grpSpPr bwMode="auto">
          <a:xfrm>
            <a:off x="1019175" y="4394200"/>
            <a:ext cx="2944813" cy="2317750"/>
            <a:chOff x="4447" y="2408"/>
            <a:chExt cx="1240" cy="1240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gray">
            <a:xfrm>
              <a:off x="4447" y="2408"/>
              <a:ext cx="1240" cy="124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57255"/>
                    <a:invGamma/>
                  </a:scheme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lIns="18000" tIns="10800" rIns="18000" bIns="10800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gray">
            <a:xfrm>
              <a:off x="4474" y="2437"/>
              <a:ext cx="1183" cy="104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alpha val="85001"/>
                  </a:schemeClr>
                </a:gs>
                <a:gs pos="100000">
                  <a:schemeClr val="folHlink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lIns="18000" tIns="10800" rIns="18000" bIns="10800" anchor="ctr"/>
            <a:lstStyle/>
            <a:p>
              <a:pPr eaLnBrk="1" hangingPunct="1">
                <a:defRPr/>
              </a:pPr>
              <a:endParaRPr lang="en-US">
                <a:solidFill>
                  <a:srgbClr val="66CCFF"/>
                </a:solidFill>
                <a:latin typeface="Arial"/>
                <a:cs typeface="Arial" charset="0"/>
              </a:endParaRPr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gray">
            <a:xfrm>
              <a:off x="4520" y="2481"/>
              <a:ext cx="1069" cy="954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72549"/>
                    <a:invGamma/>
                  </a:scheme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lIns="18000" tIns="10800" rIns="18000" bIns="10800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bg-BG" altLang="bg-BG" sz="1600" dirty="0" smtClean="0">
                  <a:solidFill>
                    <a:srgbClr val="000066"/>
                  </a:solidFill>
                  <a:cs typeface="Arial" charset="0"/>
                </a:rPr>
                <a:t/>
              </a:r>
              <a:br>
                <a:rPr lang="bg-BG" altLang="bg-BG" sz="1600" dirty="0" smtClean="0">
                  <a:solidFill>
                    <a:srgbClr val="000066"/>
                  </a:solidFill>
                  <a:cs typeface="Arial" charset="0"/>
                </a:rPr>
              </a:br>
              <a:r>
                <a:rPr lang="bg-BG" altLang="bg-BG" sz="1600" b="1" dirty="0" smtClean="0">
                  <a:solidFill>
                    <a:srgbClr val="000000"/>
                  </a:solidFill>
                  <a:cs typeface="Arial" charset="0"/>
                </a:rPr>
                <a:t>Психология</a:t>
              </a:r>
            </a:p>
            <a:p>
              <a:pPr algn="ctr" eaLnBrk="1" hangingPunct="1">
                <a:defRPr/>
              </a:pPr>
              <a:r>
                <a:rPr lang="bg-BG" altLang="bg-BG" sz="1600" b="1" dirty="0" smtClean="0">
                  <a:solidFill>
                    <a:srgbClr val="000000"/>
                  </a:solidFill>
                  <a:cs typeface="Arial" charset="0"/>
                </a:rPr>
                <a:t/>
              </a:r>
              <a:br>
                <a:rPr lang="bg-BG" altLang="bg-BG" sz="1600" b="1" dirty="0" smtClean="0">
                  <a:solidFill>
                    <a:srgbClr val="000000"/>
                  </a:solidFill>
                  <a:cs typeface="Arial" charset="0"/>
                </a:rPr>
              </a:br>
              <a:r>
                <a:rPr lang="bg-BG" altLang="bg-BG" sz="1600" b="1" dirty="0" smtClean="0">
                  <a:solidFill>
                    <a:srgbClr val="000000"/>
                  </a:solidFill>
                  <a:cs typeface="Arial" charset="0"/>
                </a:rPr>
                <a:t>Наука и общество</a:t>
              </a:r>
              <a:endParaRPr lang="en-US" altLang="bg-BG" sz="1600" b="1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8"/>
          <p:cNvGrpSpPr>
            <a:grpSpLocks/>
          </p:cNvGrpSpPr>
          <p:nvPr/>
        </p:nvGrpSpPr>
        <p:grpSpPr bwMode="auto">
          <a:xfrm>
            <a:off x="3454400" y="44450"/>
            <a:ext cx="5689600" cy="827088"/>
            <a:chOff x="3454400" y="43770"/>
            <a:chExt cx="5689600" cy="827087"/>
          </a:xfrm>
        </p:grpSpPr>
        <p:sp>
          <p:nvSpPr>
            <p:cNvPr id="65558" name="Text Box 6"/>
            <p:cNvSpPr txBox="1">
              <a:spLocks noChangeArrowheads="1"/>
            </p:cNvSpPr>
            <p:nvPr/>
          </p:nvSpPr>
          <p:spPr bwMode="auto">
            <a:xfrm>
              <a:off x="3454400" y="43770"/>
              <a:ext cx="5689600" cy="708025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</p:txBody>
        </p:sp>
        <p:pic>
          <p:nvPicPr>
            <p:cNvPr id="65559" name="Picture 7" descr="vfu-logo-we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4020" y="188232"/>
              <a:ext cx="515761" cy="68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4476750" y="5956300"/>
            <a:ext cx="298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600" b="1">
                <a:latin typeface="Tahoma" pitchFamily="34" charset="0"/>
                <a:cs typeface="Arial" charset="0"/>
              </a:rPr>
              <a:t> </a:t>
            </a:r>
          </a:p>
        </p:txBody>
      </p:sp>
      <p:pic>
        <p:nvPicPr>
          <p:cNvPr id="65540" name="Picture 6" descr="kurku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242742"/>
            <a:ext cx="1046163" cy="159639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7" descr="HonorisYuhnovski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8"/>
          <a:stretch>
            <a:fillRect/>
          </a:stretch>
        </p:blipFill>
        <p:spPr>
          <a:xfrm>
            <a:off x="223838" y="4730750"/>
            <a:ext cx="2443162" cy="1617663"/>
          </a:xfrm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65543" name="Picture 12" descr="bscap0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3"/>
          <a:stretch>
            <a:fillRect/>
          </a:stretch>
        </p:blipFill>
        <p:spPr>
          <a:xfrm>
            <a:off x="269875" y="115888"/>
            <a:ext cx="2232025" cy="1425575"/>
          </a:xfrm>
          <a:ln w="12700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65542" name="Text Box 10"/>
          <p:cNvSpPr txBox="1">
            <a:spLocks noChangeArrowheads="1"/>
          </p:cNvSpPr>
          <p:nvPr/>
        </p:nvSpPr>
        <p:spPr bwMode="auto">
          <a:xfrm>
            <a:off x="144463" y="6294438"/>
            <a:ext cx="3671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Академик Юхновски </a:t>
            </a:r>
            <a:endParaRPr lang="bg-BG" altLang="bg-BG" sz="140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/>
              <a:t> </a:t>
            </a:r>
            <a:r>
              <a:rPr lang="bg-BG" altLang="bg-BG" sz="1400" b="1"/>
              <a:t>Доктор хонорис кауза на ВСУ</a:t>
            </a:r>
          </a:p>
        </p:txBody>
      </p:sp>
      <p:sp>
        <p:nvSpPr>
          <p:cNvPr id="65544" name="Text Box 13"/>
          <p:cNvSpPr txBox="1">
            <a:spLocks noChangeArrowheads="1"/>
          </p:cNvSpPr>
          <p:nvPr/>
        </p:nvSpPr>
        <p:spPr bwMode="auto">
          <a:xfrm>
            <a:off x="223838" y="1484313"/>
            <a:ext cx="2676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Г-н Тери Дейвис </a:t>
            </a:r>
            <a:r>
              <a:rPr lang="bg-BG" altLang="bg-BG" sz="1400"/>
              <a:t>– </a:t>
            </a:r>
            <a:r>
              <a:rPr lang="bg-BG" altLang="bg-BG" sz="1400" b="1"/>
              <a:t>Доктор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хонорис кауза на ВСУ</a:t>
            </a:r>
          </a:p>
        </p:txBody>
      </p:sp>
      <p:sp>
        <p:nvSpPr>
          <p:cNvPr id="65545" name="Text Box 21"/>
          <p:cNvSpPr txBox="1">
            <a:spLocks noChangeArrowheads="1"/>
          </p:cNvSpPr>
          <p:nvPr/>
        </p:nvSpPr>
        <p:spPr bwMode="auto">
          <a:xfrm>
            <a:off x="900113" y="1889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2000">
              <a:latin typeface="Arial" charset="0"/>
              <a:cs typeface="Arial" charset="0"/>
            </a:endParaRPr>
          </a:p>
        </p:txBody>
      </p:sp>
      <p:pic>
        <p:nvPicPr>
          <p:cNvPr id="65546" name="Picture 24" descr="ruski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678657"/>
            <a:ext cx="20859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3" descr="D:\Ivo-MG\Pictures\Otkrivane 2011\Otkrivane\20111003-_DSC908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1651000"/>
            <a:ext cx="1285875" cy="192087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8" name="Rectangle 9"/>
          <p:cNvSpPr>
            <a:spLocks noChangeArrowheads="1"/>
          </p:cNvSpPr>
          <p:nvPr/>
        </p:nvSpPr>
        <p:spPr bwMode="auto">
          <a:xfrm>
            <a:off x="6589713" y="3517900"/>
            <a:ext cx="27193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 	Проф. Улрих Бек</a:t>
            </a:r>
            <a:r>
              <a:rPr lang="en-US" altLang="bg-BG" sz="1400" b="1"/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Доктор хонорис кауза на ВСУ</a:t>
            </a:r>
          </a:p>
        </p:txBody>
      </p:sp>
      <p:pic>
        <p:nvPicPr>
          <p:cNvPr id="65550" name="Picture 4" descr="D:\Ivo-MG\Pictures\Otkrivane 2011\Honoris kauza - Djordj Vredeveld\20111004-_DSC926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6" y="4500563"/>
            <a:ext cx="2678113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1" name="Rectangle 9"/>
          <p:cNvSpPr>
            <a:spLocks noChangeArrowheads="1"/>
          </p:cNvSpPr>
          <p:nvPr/>
        </p:nvSpPr>
        <p:spPr bwMode="auto">
          <a:xfrm>
            <a:off x="5830887" y="6380956"/>
            <a:ext cx="42370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/>
              <a:t>Проф. Джордж </a:t>
            </a:r>
            <a:r>
              <a:rPr lang="bg-BG" altLang="bg-BG" sz="1400" b="1" dirty="0" err="1"/>
              <a:t>Вредеверд</a:t>
            </a:r>
            <a:r>
              <a:rPr lang="bg-BG" altLang="bg-BG" sz="1400" b="1" dirty="0"/>
              <a:t> </a:t>
            </a:r>
            <a:endParaRPr lang="en-US" altLang="bg-BG" sz="1400" b="1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400" b="1" dirty="0"/>
              <a:t> </a:t>
            </a:r>
            <a:r>
              <a:rPr lang="bg-BG" altLang="bg-BG" sz="1400" b="1" dirty="0"/>
              <a:t>Доктор </a:t>
            </a:r>
            <a:r>
              <a:rPr lang="bg-BG" altLang="bg-BG" sz="1400" b="1" dirty="0" err="1"/>
              <a:t>хонорис</a:t>
            </a:r>
            <a:r>
              <a:rPr lang="bg-BG" altLang="bg-BG" sz="1400" b="1" dirty="0"/>
              <a:t> кауза на ВСУ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endParaRPr lang="bg-BG" altLang="bg-BG" sz="1400" b="1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 dirty="0"/>
          </a:p>
        </p:txBody>
      </p:sp>
      <p:sp>
        <p:nvSpPr>
          <p:cNvPr id="65552" name="TextBox 1"/>
          <p:cNvSpPr txBox="1">
            <a:spLocks noChangeArrowheads="1"/>
          </p:cNvSpPr>
          <p:nvPr/>
        </p:nvSpPr>
        <p:spPr bwMode="auto">
          <a:xfrm>
            <a:off x="2857500" y="2250281"/>
            <a:ext cx="20193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/>
              <a:t>В. А. </a:t>
            </a:r>
            <a:r>
              <a:rPr lang="bg-BG" altLang="bg-BG" sz="1400" b="1" dirty="0" err="1"/>
              <a:t>Никонов</a:t>
            </a:r>
            <a:r>
              <a:rPr lang="en-US" altLang="bg-BG" sz="1400" b="1" dirty="0"/>
              <a:t> -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/>
              <a:t>Почетен професор на ВСУ</a:t>
            </a:r>
            <a:endParaRPr lang="ru-RU" altLang="bg-BG" sz="1400" b="1" dirty="0"/>
          </a:p>
        </p:txBody>
      </p:sp>
      <p:sp>
        <p:nvSpPr>
          <p:cNvPr id="65553" name="Rectangle 3"/>
          <p:cNvSpPr>
            <a:spLocks noChangeArrowheads="1"/>
          </p:cNvSpPr>
          <p:nvPr/>
        </p:nvSpPr>
        <p:spPr bwMode="auto">
          <a:xfrm>
            <a:off x="2676525" y="5923518"/>
            <a:ext cx="20859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/>
              <a:t>Посланик </a:t>
            </a:r>
            <a:r>
              <a:rPr lang="bg-BG" altLang="bg-BG" sz="1400" b="1" dirty="0" err="1" smtClean="0"/>
              <a:t>Куркулас</a:t>
            </a:r>
            <a:r>
              <a:rPr lang="bg-BG" altLang="bg-BG" sz="1400" b="1" dirty="0" smtClean="0"/>
              <a:t> </a:t>
            </a:r>
            <a:endParaRPr lang="bg-BG" altLang="bg-BG" sz="1400" b="1" dirty="0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/>
              <a:t> първият Доктор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 err="1"/>
              <a:t>хонорис</a:t>
            </a:r>
            <a:r>
              <a:rPr lang="bg-BG" altLang="bg-BG" sz="1400" b="1" dirty="0"/>
              <a:t> кауза на ВСУ</a:t>
            </a:r>
          </a:p>
        </p:txBody>
      </p:sp>
      <p:pic>
        <p:nvPicPr>
          <p:cNvPr id="6555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300288"/>
            <a:ext cx="207327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5" name="Text Box 13"/>
          <p:cNvSpPr txBox="1">
            <a:spLocks noChangeArrowheads="1"/>
          </p:cNvSpPr>
          <p:nvPr/>
        </p:nvSpPr>
        <p:spPr bwMode="auto">
          <a:xfrm>
            <a:off x="317500" y="3849688"/>
            <a:ext cx="2676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Пламен Русев  </a:t>
            </a:r>
            <a:r>
              <a:rPr lang="bg-BG" altLang="bg-BG" sz="1400"/>
              <a:t>– </a:t>
            </a:r>
            <a:r>
              <a:rPr lang="bg-BG" altLang="bg-BG" sz="1400" b="1"/>
              <a:t>Доктор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хонорис кауза на ВСУ</a:t>
            </a:r>
          </a:p>
        </p:txBody>
      </p:sp>
      <p:pic>
        <p:nvPicPr>
          <p:cNvPr id="6555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5"/>
          <a:stretch>
            <a:fillRect/>
          </a:stretch>
        </p:blipFill>
        <p:spPr bwMode="auto">
          <a:xfrm>
            <a:off x="5235575" y="771525"/>
            <a:ext cx="1954213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57" name="TextBox 1"/>
          <p:cNvSpPr txBox="1">
            <a:spLocks noChangeArrowheads="1"/>
          </p:cNvSpPr>
          <p:nvPr/>
        </p:nvSpPr>
        <p:spPr bwMode="auto">
          <a:xfrm>
            <a:off x="7232272" y="842963"/>
            <a:ext cx="199586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en-US" sz="1400" b="1" dirty="0"/>
              <a:t>Проф. </a:t>
            </a:r>
            <a:r>
              <a:rPr lang="bg-BG" altLang="en-US" sz="1400" b="1" dirty="0" err="1"/>
              <a:t>Стив</a:t>
            </a:r>
            <a:r>
              <a:rPr lang="bg-BG" altLang="en-US" sz="1400" b="1" dirty="0"/>
              <a:t> </a:t>
            </a:r>
            <a:r>
              <a:rPr lang="bg-BG" altLang="en-US" sz="1400" b="1" dirty="0" err="1"/>
              <a:t>Ханке</a:t>
            </a:r>
            <a:r>
              <a:rPr lang="bg-BG" altLang="en-US" sz="1400" b="1" dirty="0"/>
              <a:t> –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en-US" sz="1400" b="1" dirty="0"/>
              <a:t>Доктор </a:t>
            </a:r>
            <a:r>
              <a:rPr lang="bg-BG" altLang="en-US" sz="1400" b="1" dirty="0" err="1"/>
              <a:t>хонорис</a:t>
            </a:r>
            <a:r>
              <a:rPr lang="bg-BG" altLang="en-US" sz="1400" b="1" dirty="0"/>
              <a:t> </a:t>
            </a:r>
            <a:r>
              <a:rPr lang="bg-BG" altLang="en-US" sz="1400" b="1" dirty="0" smtClean="0"/>
              <a:t>кауза </a:t>
            </a:r>
            <a:endParaRPr lang="bg-BG" altLang="en-US" sz="14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en-US" sz="1400" b="1" dirty="0"/>
              <a:t>на ВСУ</a:t>
            </a:r>
            <a:endParaRPr lang="en-US" altLang="en-US" sz="1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936272"/>
            <a:ext cx="2132000" cy="127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6974" y="3040846"/>
            <a:ext cx="1647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 </a:t>
            </a:r>
            <a:r>
              <a:rPr lang="bg-BG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Гейл</a:t>
            </a:r>
            <a:r>
              <a:rPr lang="bg-BG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bg-BG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</a:t>
            </a:r>
            <a:r>
              <a:rPr lang="bg-BG" alt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хонорис</a:t>
            </a:r>
            <a:r>
              <a:rPr lang="bg-BG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кауза </a:t>
            </a:r>
          </a:p>
          <a:p>
            <a:r>
              <a:rPr lang="bg-BG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ВСУ</a:t>
            </a:r>
            <a:endParaRPr lang="en-US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bg-BG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20"/>
          <a:stretch/>
        </p:blipFill>
        <p:spPr bwMode="auto">
          <a:xfrm>
            <a:off x="4519612" y="4242742"/>
            <a:ext cx="2070101" cy="1835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6775" y="6140778"/>
            <a:ext cx="228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Ал. А.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Громико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Почетен </a:t>
            </a:r>
            <a:r>
              <a:rPr lang="ru-RU" sz="1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ВСУ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4220"/>
            <a:ext cx="9256295" cy="69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998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/>
          <p:cNvSpPr>
            <a:spLocks noChangeArrowheads="1"/>
          </p:cNvSpPr>
          <p:nvPr/>
        </p:nvSpPr>
        <p:spPr bwMode="gray">
          <a:xfrm>
            <a:off x="7938" y="2320925"/>
            <a:ext cx="6835775" cy="514350"/>
          </a:xfrm>
          <a:prstGeom prst="roundRect">
            <a:avLst>
              <a:gd name="adj" fmla="val 16667"/>
            </a:avLst>
          </a:prstGeom>
          <a:solidFill>
            <a:srgbClr val="FFCE2D">
              <a:alpha val="89803"/>
            </a:srgbClr>
          </a:solidFill>
          <a:ln w="28575">
            <a:solidFill>
              <a:srgbClr val="008080"/>
            </a:solidFill>
            <a:round/>
            <a:headEnd/>
            <a:tailEnd/>
          </a:ln>
          <a:effectLst>
            <a:outerShdw blurRad="292100" dist="139700" dir="2700000" algn="ctr" rotWithShape="0">
              <a:schemeClr val="tx1">
                <a:alpha val="65000"/>
              </a:schemeClr>
            </a:outerShdw>
          </a:effectLst>
          <a:extLst/>
        </p:spPr>
        <p:txBody>
          <a:bodyPr wrap="none" anchor="ctr"/>
          <a:lstStyle/>
          <a:p>
            <a:pPr eaLnBrk="1" hangingPunct="1">
              <a:defRPr/>
            </a:pPr>
            <a:endParaRPr lang="bg-BG">
              <a:solidFill>
                <a:srgbClr val="DDE89A"/>
              </a:solidFill>
              <a:cs typeface="Arial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gray">
          <a:xfrm>
            <a:off x="7938" y="1509713"/>
            <a:ext cx="6835775" cy="465137"/>
          </a:xfrm>
          <a:prstGeom prst="roundRect">
            <a:avLst>
              <a:gd name="adj" fmla="val 16667"/>
            </a:avLst>
          </a:prstGeom>
          <a:solidFill>
            <a:srgbClr val="FF8751">
              <a:alpha val="89803"/>
            </a:srgbClr>
          </a:solidFill>
          <a:ln w="28575">
            <a:solidFill>
              <a:srgbClr val="008080"/>
            </a:solidFill>
            <a:round/>
            <a:headEnd/>
            <a:tailEnd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extLst/>
        </p:spPr>
        <p:txBody>
          <a:bodyPr wrap="none" anchor="ctr"/>
          <a:lstStyle/>
          <a:p>
            <a:pPr eaLnBrk="1" hangingPunct="1">
              <a:defRPr/>
            </a:pPr>
            <a:endParaRPr lang="bg-BG">
              <a:solidFill>
                <a:srgbClr val="DDE89A"/>
              </a:solidFill>
              <a:cs typeface="Arial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0" y="1446213"/>
            <a:ext cx="6843713" cy="12811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bg-BG" altLang="bg-BG" b="1" dirty="0" smtClean="0">
                <a:solidFill>
                  <a:srgbClr val="000000"/>
                </a:solidFill>
              </a:rPr>
              <a:t>21</a:t>
            </a:r>
            <a:r>
              <a:rPr lang="en-US" altLang="bg-BG" b="1" dirty="0" smtClean="0">
                <a:solidFill>
                  <a:srgbClr val="000000"/>
                </a:solidFill>
              </a:rPr>
              <a:t> </a:t>
            </a:r>
            <a:r>
              <a:rPr lang="bg-BG" altLang="bg-BG" b="1" dirty="0" smtClean="0">
                <a:solidFill>
                  <a:srgbClr val="000000"/>
                </a:solidFill>
              </a:rPr>
              <a:t>бакалавърски</a:t>
            </a:r>
            <a:r>
              <a:rPr lang="en-US" altLang="bg-BG" b="1" dirty="0" smtClean="0">
                <a:solidFill>
                  <a:srgbClr val="000000"/>
                </a:solidFill>
              </a:rPr>
              <a:t>, 50 </a:t>
            </a:r>
            <a:r>
              <a:rPr lang="bg-BG" altLang="bg-BG" b="1" dirty="0" smtClean="0">
                <a:solidFill>
                  <a:srgbClr val="000000"/>
                </a:solidFill>
              </a:rPr>
              <a:t>магистърски и</a:t>
            </a:r>
            <a:r>
              <a:rPr lang="en-US" altLang="bg-BG" b="1" dirty="0" smtClean="0">
                <a:solidFill>
                  <a:srgbClr val="000000"/>
                </a:solidFill>
              </a:rPr>
              <a:t> 2</a:t>
            </a:r>
            <a:r>
              <a:rPr lang="bg-BG" altLang="bg-BG" b="1" dirty="0" smtClean="0">
                <a:solidFill>
                  <a:srgbClr val="000000"/>
                </a:solidFill>
              </a:rPr>
              <a:t>1</a:t>
            </a:r>
            <a:r>
              <a:rPr lang="en-US" altLang="bg-BG" b="1" dirty="0" smtClean="0">
                <a:solidFill>
                  <a:srgbClr val="000000"/>
                </a:solidFill>
              </a:rPr>
              <a:t> </a:t>
            </a:r>
            <a:r>
              <a:rPr lang="bg-BG" altLang="bg-BG" b="1" dirty="0" smtClean="0">
                <a:solidFill>
                  <a:srgbClr val="000000"/>
                </a:solidFill>
              </a:rPr>
              <a:t>докторски програми</a:t>
            </a:r>
            <a:endParaRPr lang="bg-BG" altLang="bg-BG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altLang="bg-BG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dirty="0" smtClean="0">
                <a:solidFill>
                  <a:srgbClr val="000000"/>
                </a:solidFill>
              </a:rPr>
              <a:t>Редовна, задочна и</a:t>
            </a:r>
            <a:r>
              <a:rPr lang="en-US" altLang="bg-BG" b="1" dirty="0" smtClean="0">
                <a:solidFill>
                  <a:srgbClr val="000000"/>
                </a:solidFill>
              </a:rPr>
              <a:t> </a:t>
            </a:r>
            <a:r>
              <a:rPr lang="bg-BG" altLang="bg-BG" b="1" dirty="0" smtClean="0">
                <a:solidFill>
                  <a:srgbClr val="000000"/>
                </a:solidFill>
              </a:rPr>
              <a:t>дистанционна форма на обучение</a:t>
            </a:r>
            <a:endParaRPr lang="bg-BG" altLang="bg-BG" dirty="0" smtClean="0">
              <a:solidFill>
                <a:srgbClr val="000000"/>
              </a:solidFill>
            </a:endParaRPr>
          </a:p>
        </p:txBody>
      </p:sp>
      <p:sp>
        <p:nvSpPr>
          <p:cNvPr id="67589" name="Title 2"/>
          <p:cNvSpPr>
            <a:spLocks noGrp="1"/>
          </p:cNvSpPr>
          <p:nvPr>
            <p:ph type="title" idx="4294967295"/>
          </p:nvPr>
        </p:nvSpPr>
        <p:spPr>
          <a:xfrm>
            <a:off x="0" y="817563"/>
            <a:ext cx="8229600" cy="822325"/>
          </a:xfrm>
        </p:spPr>
        <p:txBody>
          <a:bodyPr/>
          <a:lstStyle/>
          <a:p>
            <a:pPr eaLnBrk="1" hangingPunct="1"/>
            <a:r>
              <a:rPr lang="bg-BG" altLang="bg-BG" sz="2200" dirty="0" smtClean="0"/>
              <a:t>АКАДЕМИЧЕН ПРОФИЛ</a:t>
            </a:r>
            <a:r>
              <a:rPr lang="en-US" altLang="bg-BG" sz="2200" dirty="0" smtClean="0"/>
              <a:t> </a:t>
            </a:r>
            <a:r>
              <a:rPr lang="bg-BG" altLang="bg-BG" sz="2200" dirty="0" smtClean="0"/>
              <a:t/>
            </a:r>
            <a:br>
              <a:rPr lang="bg-BG" altLang="bg-BG" sz="2200" dirty="0" smtClean="0"/>
            </a:br>
            <a:endParaRPr lang="bg-BG" altLang="bg-BG" sz="2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25" y="3316288"/>
            <a:ext cx="4016375" cy="2687637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3316288"/>
            <a:ext cx="2295525" cy="3429000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592" name="Group 4"/>
          <p:cNvGrpSpPr>
            <a:grpSpLocks/>
          </p:cNvGrpSpPr>
          <p:nvPr/>
        </p:nvGrpSpPr>
        <p:grpSpPr bwMode="auto">
          <a:xfrm>
            <a:off x="3454400" y="36513"/>
            <a:ext cx="5689600" cy="903287"/>
            <a:chOff x="3454400" y="44265"/>
            <a:chExt cx="5689600" cy="1246000"/>
          </a:xfrm>
        </p:grpSpPr>
        <p:sp>
          <p:nvSpPr>
            <p:cNvPr id="67593" name="Text Box 6"/>
            <p:cNvSpPr txBox="1">
              <a:spLocks noChangeArrowheads="1"/>
            </p:cNvSpPr>
            <p:nvPr/>
          </p:nvSpPr>
          <p:spPr bwMode="auto">
            <a:xfrm>
              <a:off x="3454400" y="44265"/>
              <a:ext cx="5689600" cy="1246000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bg-BG" altLang="bg-BG" sz="2200" b="1"/>
            </a:p>
          </p:txBody>
        </p:sp>
        <p:pic>
          <p:nvPicPr>
            <p:cNvPr id="67594" name="Picture 7" descr="vfu-logo-we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3900" y="427735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72"/>
          <p:cNvGrpSpPr>
            <a:grpSpLocks/>
          </p:cNvGrpSpPr>
          <p:nvPr/>
        </p:nvGrpSpPr>
        <p:grpSpPr bwMode="auto">
          <a:xfrm>
            <a:off x="2411413" y="4724400"/>
            <a:ext cx="504825" cy="863600"/>
            <a:chOff x="1519" y="1344"/>
            <a:chExt cx="318" cy="544"/>
          </a:xfrm>
        </p:grpSpPr>
        <p:sp>
          <p:nvSpPr>
            <p:cNvPr id="16443" name="Line 73"/>
            <p:cNvSpPr>
              <a:spLocks noChangeShapeType="1"/>
            </p:cNvSpPr>
            <p:nvPr/>
          </p:nvSpPr>
          <p:spPr bwMode="auto">
            <a:xfrm flipV="1">
              <a:off x="1519" y="1344"/>
              <a:ext cx="318" cy="40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 b="1">
                <a:cs typeface="Times New Roman" pitchFamily="18" charset="0"/>
              </a:endParaRPr>
            </a:p>
          </p:txBody>
        </p:sp>
        <p:sp>
          <p:nvSpPr>
            <p:cNvPr id="16444" name="Line 74"/>
            <p:cNvSpPr>
              <a:spLocks noChangeShapeType="1"/>
            </p:cNvSpPr>
            <p:nvPr/>
          </p:nvSpPr>
          <p:spPr bwMode="auto">
            <a:xfrm flipV="1">
              <a:off x="1519" y="1616"/>
              <a:ext cx="318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 b="1">
                <a:cs typeface="Times New Roman" pitchFamily="18" charset="0"/>
              </a:endParaRPr>
            </a:p>
          </p:txBody>
        </p:sp>
        <p:sp>
          <p:nvSpPr>
            <p:cNvPr id="16445" name="Line 75"/>
            <p:cNvSpPr>
              <a:spLocks noChangeShapeType="1"/>
            </p:cNvSpPr>
            <p:nvPr/>
          </p:nvSpPr>
          <p:spPr bwMode="auto">
            <a:xfrm>
              <a:off x="1519" y="1752"/>
              <a:ext cx="318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 b="1">
                <a:cs typeface="Times New Roman" pitchFamily="18" charset="0"/>
              </a:endParaRPr>
            </a:p>
          </p:txBody>
        </p:sp>
      </p:grpSp>
      <p:grpSp>
        <p:nvGrpSpPr>
          <p:cNvPr id="69635" name="Group 76"/>
          <p:cNvGrpSpPr>
            <a:grpSpLocks/>
          </p:cNvGrpSpPr>
          <p:nvPr/>
        </p:nvGrpSpPr>
        <p:grpSpPr bwMode="auto">
          <a:xfrm>
            <a:off x="2411413" y="3429000"/>
            <a:ext cx="504825" cy="863600"/>
            <a:chOff x="1519" y="1344"/>
            <a:chExt cx="318" cy="544"/>
          </a:xfrm>
        </p:grpSpPr>
        <p:sp>
          <p:nvSpPr>
            <p:cNvPr id="16440" name="Line 77"/>
            <p:cNvSpPr>
              <a:spLocks noChangeShapeType="1"/>
            </p:cNvSpPr>
            <p:nvPr/>
          </p:nvSpPr>
          <p:spPr bwMode="auto">
            <a:xfrm flipV="1">
              <a:off x="1519" y="1344"/>
              <a:ext cx="318" cy="40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 b="1">
                <a:cs typeface="Times New Roman" pitchFamily="18" charset="0"/>
              </a:endParaRPr>
            </a:p>
          </p:txBody>
        </p:sp>
        <p:sp>
          <p:nvSpPr>
            <p:cNvPr id="16441" name="Line 78"/>
            <p:cNvSpPr>
              <a:spLocks noChangeShapeType="1"/>
            </p:cNvSpPr>
            <p:nvPr/>
          </p:nvSpPr>
          <p:spPr bwMode="auto">
            <a:xfrm flipV="1">
              <a:off x="1519" y="1616"/>
              <a:ext cx="318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 b="1">
                <a:cs typeface="Times New Roman" pitchFamily="18" charset="0"/>
              </a:endParaRPr>
            </a:p>
          </p:txBody>
        </p:sp>
        <p:sp>
          <p:nvSpPr>
            <p:cNvPr id="16442" name="Line 79"/>
            <p:cNvSpPr>
              <a:spLocks noChangeShapeType="1"/>
            </p:cNvSpPr>
            <p:nvPr/>
          </p:nvSpPr>
          <p:spPr bwMode="auto">
            <a:xfrm>
              <a:off x="1519" y="1752"/>
              <a:ext cx="318" cy="1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bg-BG" b="1">
                <a:cs typeface="Times New Roman" pitchFamily="18" charset="0"/>
              </a:endParaRPr>
            </a:p>
          </p:txBody>
        </p:sp>
      </p:grpSp>
      <p:sp>
        <p:nvSpPr>
          <p:cNvPr id="16409" name="Line 90"/>
          <p:cNvSpPr>
            <a:spLocks noChangeShapeType="1"/>
          </p:cNvSpPr>
          <p:nvPr/>
        </p:nvSpPr>
        <p:spPr bwMode="auto">
          <a:xfrm>
            <a:off x="5435600" y="1989138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0" name="Line 91"/>
          <p:cNvSpPr>
            <a:spLocks noChangeShapeType="1"/>
          </p:cNvSpPr>
          <p:nvPr/>
        </p:nvSpPr>
        <p:spPr bwMode="auto">
          <a:xfrm>
            <a:off x="5435600" y="2565400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1" name="Line 92"/>
          <p:cNvSpPr>
            <a:spLocks noChangeShapeType="1"/>
          </p:cNvSpPr>
          <p:nvPr/>
        </p:nvSpPr>
        <p:spPr bwMode="auto">
          <a:xfrm>
            <a:off x="5435600" y="2781300"/>
            <a:ext cx="360363" cy="269875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2" name="Line 93"/>
          <p:cNvSpPr>
            <a:spLocks noChangeShapeType="1"/>
          </p:cNvSpPr>
          <p:nvPr/>
        </p:nvSpPr>
        <p:spPr bwMode="auto">
          <a:xfrm>
            <a:off x="5435600" y="3286125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3" name="Line 94"/>
          <p:cNvSpPr>
            <a:spLocks noChangeShapeType="1"/>
          </p:cNvSpPr>
          <p:nvPr/>
        </p:nvSpPr>
        <p:spPr bwMode="auto">
          <a:xfrm>
            <a:off x="5435600" y="3716338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4" name="Line 95"/>
          <p:cNvSpPr>
            <a:spLocks noChangeShapeType="1"/>
          </p:cNvSpPr>
          <p:nvPr/>
        </p:nvSpPr>
        <p:spPr bwMode="auto">
          <a:xfrm>
            <a:off x="5435600" y="4149725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5" name="Line 96"/>
          <p:cNvSpPr>
            <a:spLocks noChangeShapeType="1"/>
          </p:cNvSpPr>
          <p:nvPr/>
        </p:nvSpPr>
        <p:spPr bwMode="auto">
          <a:xfrm>
            <a:off x="5435600" y="4581525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6" name="Line 97"/>
          <p:cNvSpPr>
            <a:spLocks noChangeShapeType="1"/>
          </p:cNvSpPr>
          <p:nvPr/>
        </p:nvSpPr>
        <p:spPr bwMode="auto">
          <a:xfrm>
            <a:off x="5435600" y="5084763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17" name="Line 98"/>
          <p:cNvSpPr>
            <a:spLocks noChangeShapeType="1"/>
          </p:cNvSpPr>
          <p:nvPr/>
        </p:nvSpPr>
        <p:spPr bwMode="auto">
          <a:xfrm>
            <a:off x="5435600" y="5445125"/>
            <a:ext cx="360363" cy="0"/>
          </a:xfrm>
          <a:prstGeom prst="line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16403" name="AutoShape 81"/>
          <p:cNvSpPr>
            <a:spLocks noChangeArrowheads="1"/>
          </p:cNvSpPr>
          <p:nvPr/>
        </p:nvSpPr>
        <p:spPr bwMode="auto">
          <a:xfrm>
            <a:off x="5795962" y="1751013"/>
            <a:ext cx="2869969" cy="397613"/>
          </a:xfrm>
          <a:prstGeom prst="flowChartProcess">
            <a:avLst/>
          </a:prstGeom>
          <a:ln>
            <a:headEnd/>
            <a:tailEnd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bg-BG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438" name="AutoShape 128"/>
          <p:cNvSpPr>
            <a:spLocks noChangeArrowheads="1"/>
          </p:cNvSpPr>
          <p:nvPr/>
        </p:nvSpPr>
        <p:spPr bwMode="auto">
          <a:xfrm>
            <a:off x="5795963" y="4416425"/>
            <a:ext cx="2869968" cy="476250"/>
          </a:xfrm>
          <a:prstGeom prst="flowChartProcess">
            <a:avLst/>
          </a:prstGeom>
          <a:ln>
            <a:headEnd/>
            <a:tailEnd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bg-BG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437" name="AutoShape 127"/>
          <p:cNvSpPr>
            <a:spLocks noChangeArrowheads="1"/>
          </p:cNvSpPr>
          <p:nvPr/>
        </p:nvSpPr>
        <p:spPr bwMode="auto">
          <a:xfrm>
            <a:off x="5795963" y="3206750"/>
            <a:ext cx="2869968" cy="223838"/>
          </a:xfrm>
          <a:prstGeom prst="flowChartProcess">
            <a:avLst/>
          </a:prstGeom>
          <a:ln>
            <a:headEnd/>
            <a:tailEnd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bg-BG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9654" name="Text Box 39"/>
          <p:cNvSpPr txBox="1">
            <a:spLocks noChangeArrowheads="1"/>
          </p:cNvSpPr>
          <p:nvPr/>
        </p:nvSpPr>
        <p:spPr bwMode="auto">
          <a:xfrm>
            <a:off x="539750" y="1484313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ФАКУЛТЕТИ</a:t>
            </a:r>
          </a:p>
        </p:txBody>
      </p:sp>
      <p:grpSp>
        <p:nvGrpSpPr>
          <p:cNvPr id="69655" name="Group 100"/>
          <p:cNvGrpSpPr>
            <a:grpSpLocks/>
          </p:cNvGrpSpPr>
          <p:nvPr/>
        </p:nvGrpSpPr>
        <p:grpSpPr bwMode="auto">
          <a:xfrm>
            <a:off x="539750" y="1916113"/>
            <a:ext cx="1871663" cy="3457575"/>
            <a:chOff x="340" y="1207"/>
            <a:chExt cx="1179" cy="2178"/>
          </a:xfrm>
        </p:grpSpPr>
        <p:sp>
          <p:nvSpPr>
            <p:cNvPr id="539669" name="AutoShape 21"/>
            <p:cNvSpPr>
              <a:spLocks noChangeArrowheads="1"/>
            </p:cNvSpPr>
            <p:nvPr/>
          </p:nvSpPr>
          <p:spPr bwMode="auto">
            <a:xfrm>
              <a:off x="340" y="1207"/>
              <a:ext cx="1179" cy="545"/>
            </a:xfrm>
            <a:prstGeom prst="flowChartProcess">
              <a:avLst/>
            </a:prstGeom>
            <a:ln>
              <a:headEnd/>
              <a:tailEnd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g-BG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МЕЖДУНАРОДНА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g-BG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ИКОНОМИКА И 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g-BG" sz="14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АДМИНИСТРАЦИЯ</a:t>
              </a:r>
            </a:p>
          </p:txBody>
        </p:sp>
        <p:sp>
          <p:nvSpPr>
            <p:cNvPr id="539690" name="AutoShape 42"/>
            <p:cNvSpPr>
              <a:spLocks noChangeArrowheads="1"/>
            </p:cNvSpPr>
            <p:nvPr/>
          </p:nvSpPr>
          <p:spPr bwMode="auto">
            <a:xfrm>
              <a:off x="340" y="2024"/>
              <a:ext cx="1179" cy="545"/>
            </a:xfrm>
            <a:prstGeom prst="flowChartProcess">
              <a:avLst/>
            </a:prstGeom>
            <a:ln>
              <a:headEnd/>
              <a:tailEnd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cs typeface="Times New Roman" pitchFamily="18" charset="0"/>
              </a:endParaRPr>
            </a:p>
          </p:txBody>
        </p:sp>
        <p:sp>
          <p:nvSpPr>
            <p:cNvPr id="539691" name="AutoShape 43"/>
            <p:cNvSpPr>
              <a:spLocks noChangeArrowheads="1"/>
            </p:cNvSpPr>
            <p:nvPr/>
          </p:nvSpPr>
          <p:spPr bwMode="auto">
            <a:xfrm>
              <a:off x="340" y="2840"/>
              <a:ext cx="1179" cy="545"/>
            </a:xfrm>
            <a:prstGeom prst="flowChartProcess">
              <a:avLst/>
            </a:prstGeom>
            <a:ln>
              <a:headEnd/>
              <a:tailEnd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>
                <a:cs typeface="Times New Roman" pitchFamily="18" charset="0"/>
              </a:endParaRPr>
            </a:p>
          </p:txBody>
        </p:sp>
      </p:grpSp>
      <p:sp>
        <p:nvSpPr>
          <p:cNvPr id="539692" name="AutoShape 44"/>
          <p:cNvSpPr>
            <a:spLocks noChangeArrowheads="1"/>
          </p:cNvSpPr>
          <p:nvPr/>
        </p:nvSpPr>
        <p:spPr bwMode="auto">
          <a:xfrm>
            <a:off x="2916238" y="1844675"/>
            <a:ext cx="2519362" cy="431800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r>
              <a:rPr lang="bg-BG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АДМИНИСТРАЦИЯ, УПРАВЛЕНИЕ И </a:t>
            </a:r>
          </a:p>
          <a:p>
            <a:pPr eaLnBrk="1" hangingPunct="1">
              <a:defRPr/>
            </a:pPr>
            <a:r>
              <a:rPr lang="bg-BG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ПОЛИТИЧЕСКИ НАУКИ</a:t>
            </a:r>
          </a:p>
        </p:txBody>
      </p:sp>
      <p:sp>
        <p:nvSpPr>
          <p:cNvPr id="539696" name="AutoShape 48"/>
          <p:cNvSpPr>
            <a:spLocks noChangeArrowheads="1"/>
          </p:cNvSpPr>
          <p:nvPr/>
        </p:nvSpPr>
        <p:spPr bwMode="auto">
          <a:xfrm>
            <a:off x="2916238" y="2463844"/>
            <a:ext cx="2519362" cy="288925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39703" name="AutoShape 55"/>
          <p:cNvSpPr>
            <a:spLocks noChangeArrowheads="1"/>
          </p:cNvSpPr>
          <p:nvPr/>
        </p:nvSpPr>
        <p:spPr bwMode="auto">
          <a:xfrm>
            <a:off x="2916238" y="3141663"/>
            <a:ext cx="2519362" cy="288925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39704" name="AutoShape 56"/>
          <p:cNvSpPr>
            <a:spLocks noChangeArrowheads="1"/>
          </p:cNvSpPr>
          <p:nvPr/>
        </p:nvSpPr>
        <p:spPr bwMode="auto">
          <a:xfrm>
            <a:off x="2916238" y="3573463"/>
            <a:ext cx="2519362" cy="288925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39705" name="AutoShape 57"/>
          <p:cNvSpPr>
            <a:spLocks noChangeArrowheads="1"/>
          </p:cNvSpPr>
          <p:nvPr/>
        </p:nvSpPr>
        <p:spPr bwMode="auto">
          <a:xfrm>
            <a:off x="2916238" y="4005263"/>
            <a:ext cx="2519362" cy="288925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39707" name="AutoShape 59"/>
          <p:cNvSpPr>
            <a:spLocks noChangeArrowheads="1"/>
          </p:cNvSpPr>
          <p:nvPr/>
        </p:nvSpPr>
        <p:spPr bwMode="auto">
          <a:xfrm>
            <a:off x="2916238" y="4437063"/>
            <a:ext cx="2519362" cy="288925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39708" name="AutoShape 60"/>
          <p:cNvSpPr>
            <a:spLocks noChangeArrowheads="1"/>
          </p:cNvSpPr>
          <p:nvPr/>
        </p:nvSpPr>
        <p:spPr bwMode="auto">
          <a:xfrm>
            <a:off x="2916238" y="4797425"/>
            <a:ext cx="2519362" cy="360363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539709" name="AutoShape 61"/>
          <p:cNvSpPr>
            <a:spLocks noChangeArrowheads="1"/>
          </p:cNvSpPr>
          <p:nvPr/>
        </p:nvSpPr>
        <p:spPr bwMode="auto">
          <a:xfrm>
            <a:off x="2916238" y="5300663"/>
            <a:ext cx="2519362" cy="288925"/>
          </a:xfrm>
          <a:prstGeom prst="flowChartProcess">
            <a:avLst/>
          </a:prstGeom>
          <a:ln>
            <a:headEnd/>
            <a:tailEnd/>
          </a:ln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en-US" b="1">
              <a:solidFill>
                <a:srgbClr val="FFFFFF"/>
              </a:solidFill>
              <a:cs typeface="Times New Roman" pitchFamily="18" charset="0"/>
            </a:endParaRPr>
          </a:p>
        </p:txBody>
      </p:sp>
      <p:sp>
        <p:nvSpPr>
          <p:cNvPr id="69680" name="Text Box 63"/>
          <p:cNvSpPr txBox="1">
            <a:spLocks noChangeArrowheads="1"/>
          </p:cNvSpPr>
          <p:nvPr/>
        </p:nvSpPr>
        <p:spPr bwMode="auto">
          <a:xfrm>
            <a:off x="2916238" y="1484313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КАТЕДРИ</a:t>
            </a:r>
          </a:p>
        </p:txBody>
      </p:sp>
      <p:sp>
        <p:nvSpPr>
          <p:cNvPr id="69681" name="Text Box 64"/>
          <p:cNvSpPr txBox="1">
            <a:spLocks noChangeArrowheads="1"/>
          </p:cNvSpPr>
          <p:nvPr/>
        </p:nvSpPr>
        <p:spPr bwMode="auto">
          <a:xfrm>
            <a:off x="5795963" y="1484313"/>
            <a:ext cx="180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СПЕЦИАЛНОСТИ</a:t>
            </a:r>
          </a:p>
        </p:txBody>
      </p:sp>
      <p:sp>
        <p:nvSpPr>
          <p:cNvPr id="16405" name="AutoShape 83"/>
          <p:cNvSpPr>
            <a:spLocks noChangeArrowheads="1"/>
          </p:cNvSpPr>
          <p:nvPr/>
        </p:nvSpPr>
        <p:spPr bwMode="auto">
          <a:xfrm>
            <a:off x="5795963" y="2172402"/>
            <a:ext cx="2869968" cy="707494"/>
          </a:xfrm>
          <a:prstGeom prst="flowChartProcess">
            <a:avLst/>
          </a:prstGeom>
          <a:ln>
            <a:headEnd/>
            <a:tailEnd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bg-BG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6406" name="AutoShape 85"/>
          <p:cNvSpPr>
            <a:spLocks noChangeArrowheads="1"/>
          </p:cNvSpPr>
          <p:nvPr/>
        </p:nvSpPr>
        <p:spPr bwMode="auto">
          <a:xfrm>
            <a:off x="5795963" y="2943786"/>
            <a:ext cx="2869968" cy="215444"/>
          </a:xfrm>
          <a:prstGeom prst="flowChartProcess">
            <a:avLst/>
          </a:prstGeom>
          <a:ln>
            <a:headEnd/>
            <a:tailEnd/>
          </a:ln>
          <a:effectLst>
            <a:softEdge rad="3175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eaLnBrk="1" hangingPunct="1">
              <a:defRPr/>
            </a:pPr>
            <a:endParaRPr lang="bg-BG" b="1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69688" name="Rectangle 103"/>
          <p:cNvSpPr>
            <a:spLocks noChangeArrowheads="1"/>
          </p:cNvSpPr>
          <p:nvPr/>
        </p:nvSpPr>
        <p:spPr bwMode="auto">
          <a:xfrm>
            <a:off x="611188" y="3357563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ЮРИДИЧЕСКИ ФАКУЛТЕТ</a:t>
            </a:r>
          </a:p>
        </p:txBody>
      </p:sp>
      <p:sp>
        <p:nvSpPr>
          <p:cNvPr id="69689" name="Rectangle 104"/>
          <p:cNvSpPr>
            <a:spLocks noChangeArrowheads="1"/>
          </p:cNvSpPr>
          <p:nvPr/>
        </p:nvSpPr>
        <p:spPr bwMode="auto">
          <a:xfrm>
            <a:off x="539750" y="4652963"/>
            <a:ext cx="1871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АРХИТЕКТУРЕН ФАКУЛТЕТ</a:t>
            </a:r>
          </a:p>
        </p:txBody>
      </p:sp>
      <p:sp>
        <p:nvSpPr>
          <p:cNvPr id="69690" name="Rectangle 109"/>
          <p:cNvSpPr>
            <a:spLocks noChangeArrowheads="1"/>
          </p:cNvSpPr>
          <p:nvPr/>
        </p:nvSpPr>
        <p:spPr bwMode="auto">
          <a:xfrm>
            <a:off x="2916238" y="3573463"/>
            <a:ext cx="11382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ПСИХОЛОГИЯ</a:t>
            </a:r>
          </a:p>
        </p:txBody>
      </p:sp>
      <p:sp>
        <p:nvSpPr>
          <p:cNvPr id="69691" name="Rectangle 110"/>
          <p:cNvSpPr>
            <a:spLocks noChangeArrowheads="1"/>
          </p:cNvSpPr>
          <p:nvPr/>
        </p:nvSpPr>
        <p:spPr bwMode="auto">
          <a:xfrm>
            <a:off x="2916238" y="4003675"/>
            <a:ext cx="21701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СИГУРНОСТ И БЕЗОПАСНОСТ</a:t>
            </a:r>
          </a:p>
        </p:txBody>
      </p:sp>
      <p:sp>
        <p:nvSpPr>
          <p:cNvPr id="69692" name="Rectangle 111"/>
          <p:cNvSpPr>
            <a:spLocks noChangeArrowheads="1"/>
          </p:cNvSpPr>
          <p:nvPr/>
        </p:nvSpPr>
        <p:spPr bwMode="auto">
          <a:xfrm>
            <a:off x="2916238" y="4435475"/>
            <a:ext cx="2338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АРХИТЕКТУРА И УРБАНИСТИКА</a:t>
            </a:r>
          </a:p>
        </p:txBody>
      </p:sp>
      <p:sp>
        <p:nvSpPr>
          <p:cNvPr id="69693" name="Rectangle 112"/>
          <p:cNvSpPr>
            <a:spLocks noChangeArrowheads="1"/>
          </p:cNvSpPr>
          <p:nvPr/>
        </p:nvSpPr>
        <p:spPr bwMode="auto">
          <a:xfrm>
            <a:off x="2916238" y="4795838"/>
            <a:ext cx="2254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СТРОИТЕЛСТВО НА СГРАДИ  И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СЪОРЪЖЕНИЯ</a:t>
            </a:r>
          </a:p>
        </p:txBody>
      </p:sp>
      <p:sp>
        <p:nvSpPr>
          <p:cNvPr id="69694" name="Rectangle 113"/>
          <p:cNvSpPr>
            <a:spLocks noChangeArrowheads="1"/>
          </p:cNvSpPr>
          <p:nvPr/>
        </p:nvSpPr>
        <p:spPr bwMode="auto">
          <a:xfrm>
            <a:off x="2916238" y="5300663"/>
            <a:ext cx="8953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ИЗКУСТВА</a:t>
            </a:r>
          </a:p>
        </p:txBody>
      </p:sp>
      <p:sp>
        <p:nvSpPr>
          <p:cNvPr id="69695" name="Rectangle 114"/>
          <p:cNvSpPr>
            <a:spLocks noChangeArrowheads="1"/>
          </p:cNvSpPr>
          <p:nvPr/>
        </p:nvSpPr>
        <p:spPr bwMode="auto">
          <a:xfrm>
            <a:off x="2916238" y="2508250"/>
            <a:ext cx="2317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ИНФОРМАТИКА И ИКОНОМИКА</a:t>
            </a:r>
          </a:p>
        </p:txBody>
      </p:sp>
      <p:sp>
        <p:nvSpPr>
          <p:cNvPr id="69696" name="Rectangle 115"/>
          <p:cNvSpPr>
            <a:spLocks noChangeArrowheads="1"/>
          </p:cNvSpPr>
          <p:nvPr/>
        </p:nvSpPr>
        <p:spPr bwMode="auto">
          <a:xfrm>
            <a:off x="2916238" y="3140075"/>
            <a:ext cx="1250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/>
              <a:t>ПРАВНИ НАУКИ</a:t>
            </a:r>
          </a:p>
        </p:txBody>
      </p:sp>
      <p:sp>
        <p:nvSpPr>
          <p:cNvPr id="69697" name="Text Box 118"/>
          <p:cNvSpPr txBox="1">
            <a:spLocks noChangeArrowheads="1"/>
          </p:cNvSpPr>
          <p:nvPr/>
        </p:nvSpPr>
        <p:spPr bwMode="auto">
          <a:xfrm>
            <a:off x="5824538" y="1809750"/>
            <a:ext cx="1812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БИЗНЕС АДМИНИСТРАЦИЯ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ПУБЛИЧНА АДМИНИСТРАЦИЯ</a:t>
            </a:r>
          </a:p>
        </p:txBody>
      </p:sp>
      <p:sp>
        <p:nvSpPr>
          <p:cNvPr id="69698" name="Text Box 119"/>
          <p:cNvSpPr txBox="1">
            <a:spLocks noChangeArrowheads="1"/>
          </p:cNvSpPr>
          <p:nvPr/>
        </p:nvSpPr>
        <p:spPr bwMode="auto">
          <a:xfrm>
            <a:off x="5795963" y="2952750"/>
            <a:ext cx="10429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ИНФОРМАТИКА</a:t>
            </a:r>
          </a:p>
        </p:txBody>
      </p:sp>
      <p:sp>
        <p:nvSpPr>
          <p:cNvPr id="539769" name="Text Box 121"/>
          <p:cNvSpPr txBox="1">
            <a:spLocks noChangeArrowheads="1"/>
          </p:cNvSpPr>
          <p:nvPr/>
        </p:nvSpPr>
        <p:spPr bwMode="auto">
          <a:xfrm>
            <a:off x="5795963" y="3573462"/>
            <a:ext cx="2869968" cy="215444"/>
          </a:xfrm>
          <a:prstGeom prst="rect">
            <a:avLst/>
          </a:prstGeom>
          <a:ln/>
          <a:effectLst>
            <a:softEdge rad="31750"/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bg-BG" sz="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ПСИХОЛОГИЯ</a:t>
            </a:r>
          </a:p>
        </p:txBody>
      </p:sp>
      <p:sp>
        <p:nvSpPr>
          <p:cNvPr id="539770" name="Text Box 122"/>
          <p:cNvSpPr txBox="1">
            <a:spLocks noChangeArrowheads="1"/>
          </p:cNvSpPr>
          <p:nvPr/>
        </p:nvSpPr>
        <p:spPr bwMode="auto">
          <a:xfrm>
            <a:off x="5795963" y="4962525"/>
            <a:ext cx="2869968" cy="461665"/>
          </a:xfrm>
          <a:prstGeom prst="rect">
            <a:avLst/>
          </a:prstGeom>
          <a:ln/>
          <a:effectLst>
            <a:softEdge rad="31750"/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bg-BG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СТРОИТЕЛЕН ИНЖЕНЕРИНГ</a:t>
            </a:r>
            <a:r>
              <a:rPr lang="en-US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g-BG" sz="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ПОЖАРНА БЕЗОПАСНОСТ И ЗАЩИТА НА НАСЕЛЕНИЕТО</a:t>
            </a:r>
            <a:endParaRPr lang="en-US" sz="8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9771" name="Text Box 123"/>
          <p:cNvSpPr txBox="1">
            <a:spLocks noChangeArrowheads="1"/>
          </p:cNvSpPr>
          <p:nvPr/>
        </p:nvSpPr>
        <p:spPr bwMode="auto">
          <a:xfrm>
            <a:off x="5795963" y="5394325"/>
            <a:ext cx="2869968" cy="338554"/>
          </a:xfrm>
          <a:prstGeom prst="rect">
            <a:avLst/>
          </a:prstGeom>
          <a:ln/>
          <a:effectLst>
            <a:softEdge rad="31750"/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bg-BG" sz="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МОДА И МЕНИДЖМЪНТ В МОДАТА</a:t>
            </a:r>
          </a:p>
          <a:p>
            <a:pPr eaLnBrk="1" hangingPunct="1">
              <a:defRPr/>
            </a:pPr>
            <a:r>
              <a:rPr lang="bg-BG" sz="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ИЗЯЩНИ ИЗКУСТВА</a:t>
            </a:r>
          </a:p>
        </p:txBody>
      </p:sp>
      <p:sp>
        <p:nvSpPr>
          <p:cNvPr id="539772" name="Text Box 124"/>
          <p:cNvSpPr txBox="1">
            <a:spLocks noChangeArrowheads="1"/>
          </p:cNvSpPr>
          <p:nvPr/>
        </p:nvSpPr>
        <p:spPr bwMode="auto">
          <a:xfrm>
            <a:off x="5795962" y="3879050"/>
            <a:ext cx="2869969" cy="461665"/>
          </a:xfrm>
          <a:prstGeom prst="rect">
            <a:avLst/>
          </a:prstGeom>
          <a:ln/>
          <a:effectLst>
            <a:softEdge rad="31750"/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bg-BG" sz="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ЗАЩИТА НА НАЦИОНАЛНАТА СИГУРНОСТ</a:t>
            </a:r>
          </a:p>
          <a:p>
            <a:pPr eaLnBrk="1" hangingPunct="1">
              <a:defRPr/>
            </a:pPr>
            <a:r>
              <a:rPr lang="bg-BG" sz="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ПРОТИВОДЕЙСТВИЕ НА ПРЕСТЪПНОСТТА И ОПАЗВАНЕ НА ОБЩЕСТВЕНИЯ РЕД</a:t>
            </a:r>
          </a:p>
        </p:txBody>
      </p:sp>
      <p:sp>
        <p:nvSpPr>
          <p:cNvPr id="69711" name="Text Box 125"/>
          <p:cNvSpPr txBox="1">
            <a:spLocks noChangeArrowheads="1"/>
          </p:cNvSpPr>
          <p:nvPr/>
        </p:nvSpPr>
        <p:spPr bwMode="auto">
          <a:xfrm>
            <a:off x="5795963" y="4437063"/>
            <a:ext cx="2870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АРХИТЕКТУРА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ДИЗАЙН ЗА АРХИТЕКТУРНА СРЕДА</a:t>
            </a:r>
            <a:endParaRPr lang="en-US" altLang="bg-BG" sz="800" b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РЕГИОНАЛНО И ЛАНДШАФТНО ПЛАНИРАНЕ</a:t>
            </a:r>
          </a:p>
        </p:txBody>
      </p:sp>
      <p:sp>
        <p:nvSpPr>
          <p:cNvPr id="69712" name="Text Box 126"/>
          <p:cNvSpPr txBox="1">
            <a:spLocks noChangeArrowheads="1"/>
          </p:cNvSpPr>
          <p:nvPr/>
        </p:nvSpPr>
        <p:spPr bwMode="auto">
          <a:xfrm>
            <a:off x="5795963" y="3206750"/>
            <a:ext cx="5508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ПРАВО</a:t>
            </a:r>
          </a:p>
        </p:txBody>
      </p:sp>
      <p:grpSp>
        <p:nvGrpSpPr>
          <p:cNvPr id="69713" name="Group 63"/>
          <p:cNvGrpSpPr>
            <a:grpSpLocks/>
          </p:cNvGrpSpPr>
          <p:nvPr/>
        </p:nvGrpSpPr>
        <p:grpSpPr bwMode="auto">
          <a:xfrm>
            <a:off x="3454400" y="14288"/>
            <a:ext cx="5689600" cy="1276350"/>
            <a:chOff x="3454400" y="13608"/>
            <a:chExt cx="5689600" cy="1276657"/>
          </a:xfrm>
        </p:grpSpPr>
        <p:sp>
          <p:nvSpPr>
            <p:cNvPr id="69718" name="Text Box 6"/>
            <p:cNvSpPr txBox="1">
              <a:spLocks noChangeArrowheads="1"/>
            </p:cNvSpPr>
            <p:nvPr/>
          </p:nvSpPr>
          <p:spPr bwMode="auto">
            <a:xfrm>
              <a:off x="3454400" y="43777"/>
              <a:ext cx="5689600" cy="1246488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bg-BG" altLang="bg-BG" sz="2200" b="1"/>
            </a:p>
          </p:txBody>
        </p:sp>
        <p:pic>
          <p:nvPicPr>
            <p:cNvPr id="69719" name="Picture 7" descr="vfu-logo-we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082" y="13608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9653" name="Text Box 5"/>
          <p:cNvSpPr>
            <a:spLocks noGrp="1" noChangeArrowheads="1"/>
          </p:cNvSpPr>
          <p:nvPr>
            <p:ph type="title"/>
          </p:nvPr>
        </p:nvSpPr>
        <p:spPr>
          <a:xfrm>
            <a:off x="1720850" y="668338"/>
            <a:ext cx="6469063" cy="887412"/>
          </a:xfrm>
        </p:spPr>
        <p:txBody>
          <a:bodyPr/>
          <a:lstStyle/>
          <a:p>
            <a:pPr eaLnBrk="1" hangingPunct="1"/>
            <a:r>
              <a:rPr lang="bg-BG" altLang="bg-BG" sz="1800" smtClean="0"/>
              <a:t>АКАДЕМИЧЕН ПРОФИЛ </a:t>
            </a:r>
            <a:br>
              <a:rPr lang="bg-BG" altLang="bg-BG" sz="1800" smtClean="0"/>
            </a:br>
            <a:endParaRPr lang="bg-BG" altLang="bg-BG" sz="1800" smtClean="0"/>
          </a:p>
        </p:txBody>
      </p:sp>
      <p:sp>
        <p:nvSpPr>
          <p:cNvPr id="67" name="Line 92"/>
          <p:cNvSpPr>
            <a:spLocks noChangeShapeType="1"/>
          </p:cNvSpPr>
          <p:nvPr/>
        </p:nvSpPr>
        <p:spPr bwMode="auto">
          <a:xfrm>
            <a:off x="2411413" y="2144713"/>
            <a:ext cx="50482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68" name="Line 92"/>
          <p:cNvSpPr>
            <a:spLocks noChangeShapeType="1"/>
          </p:cNvSpPr>
          <p:nvPr/>
        </p:nvSpPr>
        <p:spPr bwMode="auto">
          <a:xfrm>
            <a:off x="2413000" y="2614613"/>
            <a:ext cx="50323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bg-BG" b="1">
              <a:cs typeface="Times New Roman" pitchFamily="18" charset="0"/>
            </a:endParaRPr>
          </a:p>
        </p:txBody>
      </p:sp>
      <p:sp>
        <p:nvSpPr>
          <p:cNvPr id="69717" name="Text Box 116"/>
          <p:cNvSpPr txBox="1">
            <a:spLocks noChangeArrowheads="1"/>
          </p:cNvSpPr>
          <p:nvPr/>
        </p:nvSpPr>
        <p:spPr bwMode="auto">
          <a:xfrm>
            <a:off x="5815013" y="2154238"/>
            <a:ext cx="2890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МЕЖДУНАРОДНИ ОТНОШЕНИЯ</a:t>
            </a:r>
            <a:endParaRPr lang="en-US" altLang="bg-BG" sz="800" b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МЕЖДУНАРОДНИ ИКОНОМИЧЕСКИ ОТНОШЕНИЯ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МЕЖДУНАРОДЕН МАРКЕТИНГ</a:t>
            </a:r>
            <a:endParaRPr lang="en-US" altLang="bg-BG" sz="800" b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ФИНАНСИ И СЧЕТОВОДСТВО</a:t>
            </a:r>
            <a:endParaRPr lang="en-US" altLang="bg-BG" sz="800" b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800" b="1"/>
              <a:t>БИЗНЕС ИКОНОМИКА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53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FF8751">
                <a:tint val="45000"/>
                <a:satMod val="400000"/>
              </a:srgbClr>
            </a:duotone>
            <a:extLst/>
          </a:blip>
          <a:srcRect/>
          <a:stretch>
            <a:fillRect/>
          </a:stretch>
        </p:blipFill>
        <p:spPr bwMode="auto">
          <a:xfrm>
            <a:off x="438150" y="3057253"/>
            <a:ext cx="8229600" cy="6873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38150" y="3862116"/>
            <a:ext cx="8229600" cy="68738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434975" y="2206354"/>
            <a:ext cx="8235950" cy="3841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44500" y="2641330"/>
            <a:ext cx="8235950" cy="3603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0" y="2087563"/>
            <a:ext cx="8229600" cy="452596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bg-BG" b="1" dirty="0">
                <a:solidFill>
                  <a:schemeClr val="bg1"/>
                </a:solidFill>
              </a:rPr>
              <a:t>7</a:t>
            </a:r>
            <a:r>
              <a:rPr lang="en-US" altLang="bg-BG" b="1" dirty="0" smtClean="0">
                <a:solidFill>
                  <a:schemeClr val="bg1"/>
                </a:solidFill>
              </a:rPr>
              <a:t>,000 </a:t>
            </a:r>
            <a:r>
              <a:rPr lang="bg-BG" altLang="bg-BG" b="1" dirty="0" smtClean="0">
                <a:solidFill>
                  <a:schemeClr val="bg1"/>
                </a:solidFill>
              </a:rPr>
              <a:t>студенти от 18 страни</a:t>
            </a:r>
            <a:r>
              <a:rPr lang="en-US" altLang="bg-BG" b="1" dirty="0" smtClean="0">
                <a:solidFill>
                  <a:schemeClr val="bg1"/>
                </a:solidFill>
              </a:rPr>
              <a:t>;</a:t>
            </a:r>
            <a:endParaRPr lang="bg-BG" altLang="bg-BG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dirty="0" smtClean="0">
                <a:solidFill>
                  <a:schemeClr val="bg1"/>
                </a:solidFill>
              </a:rPr>
              <a:t>3</a:t>
            </a:r>
            <a:r>
              <a:rPr lang="en-US" altLang="bg-BG" b="1" dirty="0" smtClean="0">
                <a:solidFill>
                  <a:schemeClr val="bg1"/>
                </a:solidFill>
              </a:rPr>
              <a:t>6,513 </a:t>
            </a:r>
            <a:r>
              <a:rPr lang="bg-BG" altLang="bg-BG" b="1" dirty="0" err="1" smtClean="0">
                <a:solidFill>
                  <a:schemeClr val="bg1"/>
                </a:solidFill>
              </a:rPr>
              <a:t>възпитаници</a:t>
            </a:r>
            <a:r>
              <a:rPr lang="en-US" altLang="bg-BG" b="1" dirty="0" smtClean="0">
                <a:solidFill>
                  <a:schemeClr val="bg1"/>
                </a:solidFill>
              </a:rPr>
              <a:t>;</a:t>
            </a:r>
            <a:endParaRPr lang="bg-BG" altLang="bg-BG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dirty="0">
                <a:solidFill>
                  <a:schemeClr val="bg1"/>
                </a:solidFill>
              </a:rPr>
              <a:t>3</a:t>
            </a:r>
            <a:r>
              <a:rPr lang="en-US" altLang="bg-BG" b="1" dirty="0" smtClean="0">
                <a:solidFill>
                  <a:schemeClr val="bg1"/>
                </a:solidFill>
              </a:rPr>
              <a:t>,000 </a:t>
            </a:r>
            <a:r>
              <a:rPr lang="bg-BG" altLang="bg-BG" b="1" dirty="0" smtClean="0">
                <a:solidFill>
                  <a:schemeClr val="bg1"/>
                </a:solidFill>
              </a:rPr>
              <a:t>студенти, които получават стипендии или други финансови стимули за обезпечаване на до 100% на семестриалните такси</a:t>
            </a:r>
            <a:r>
              <a:rPr lang="en-US" altLang="bg-BG" b="1" dirty="0" smtClean="0">
                <a:solidFill>
                  <a:schemeClr val="bg1"/>
                </a:solidFill>
              </a:rPr>
              <a:t>;</a:t>
            </a:r>
            <a:endParaRPr lang="bg-BG" altLang="bg-BG" b="1" dirty="0" smtClean="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dirty="0">
                <a:solidFill>
                  <a:schemeClr val="bg1"/>
                </a:solidFill>
              </a:rPr>
              <a:t>6</a:t>
            </a:r>
            <a:r>
              <a:rPr lang="en-US" altLang="bg-BG" b="1" dirty="0" smtClean="0">
                <a:solidFill>
                  <a:schemeClr val="bg1"/>
                </a:solidFill>
              </a:rPr>
              <a:t>00 </a:t>
            </a:r>
            <a:r>
              <a:rPr lang="bg-BG" altLang="bg-BG" b="1" dirty="0" smtClean="0">
                <a:solidFill>
                  <a:schemeClr val="bg1"/>
                </a:solidFill>
              </a:rPr>
              <a:t>студенти осъществили студентски мобилности, практики и стажове в чужбина.</a:t>
            </a:r>
          </a:p>
          <a:p>
            <a:pPr eaLnBrk="1" hangingPunct="1">
              <a:spcBef>
                <a:spcPct val="0"/>
              </a:spcBef>
            </a:pPr>
            <a:endParaRPr lang="bg-BG" altLang="bg-BG" b="1" dirty="0" smtClean="0">
              <a:solidFill>
                <a:schemeClr val="bg1"/>
              </a:solidFill>
            </a:endParaRPr>
          </a:p>
        </p:txBody>
      </p:sp>
      <p:sp>
        <p:nvSpPr>
          <p:cNvPr id="70663" name="Title 2"/>
          <p:cNvSpPr>
            <a:spLocks noGrp="1"/>
          </p:cNvSpPr>
          <p:nvPr>
            <p:ph type="title" idx="4294967295"/>
          </p:nvPr>
        </p:nvSpPr>
        <p:spPr>
          <a:xfrm>
            <a:off x="914400" y="682625"/>
            <a:ext cx="8229600" cy="1143000"/>
          </a:xfrm>
        </p:spPr>
        <p:txBody>
          <a:bodyPr/>
          <a:lstStyle/>
          <a:p>
            <a:pPr eaLnBrk="1" hangingPunct="1"/>
            <a:r>
              <a:rPr lang="bg-BG" altLang="bg-BG" smtClean="0"/>
              <a:t>СТУДЕНТСКИ ПРОФИЛ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44450"/>
            <a:ext cx="3034147" cy="203119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529473" y="4745365"/>
            <a:ext cx="3136459" cy="20996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70666" name="Group 9"/>
          <p:cNvGrpSpPr>
            <a:grpSpLocks/>
          </p:cNvGrpSpPr>
          <p:nvPr/>
        </p:nvGrpSpPr>
        <p:grpSpPr bwMode="auto">
          <a:xfrm>
            <a:off x="3454400" y="14288"/>
            <a:ext cx="5689600" cy="857250"/>
            <a:chOff x="3454400" y="13608"/>
            <a:chExt cx="5689600" cy="857250"/>
          </a:xfrm>
        </p:grpSpPr>
        <p:sp>
          <p:nvSpPr>
            <p:cNvPr id="70667" name="Text Box 6"/>
            <p:cNvSpPr txBox="1">
              <a:spLocks noChangeArrowheads="1"/>
            </p:cNvSpPr>
            <p:nvPr/>
          </p:nvSpPr>
          <p:spPr bwMode="auto">
            <a:xfrm>
              <a:off x="3454400" y="43770"/>
              <a:ext cx="5689600" cy="738188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</p:txBody>
        </p:sp>
        <p:pic>
          <p:nvPicPr>
            <p:cNvPr id="70668" name="Picture 7" descr="vfu-logo-we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082" y="13608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748338" y="4792663"/>
            <a:ext cx="2933700" cy="18446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412674" name="AutoShape 2"/>
          <p:cNvSpPr>
            <a:spLocks noChangeArrowheads="1"/>
          </p:cNvSpPr>
          <p:nvPr/>
        </p:nvSpPr>
        <p:spPr bwMode="auto">
          <a:xfrm rot="5400000">
            <a:off x="184150" y="1827213"/>
            <a:ext cx="5818188" cy="4100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426 w 21600"/>
              <a:gd name="T13" fmla="*/ 5426 h 21600"/>
              <a:gd name="T14" fmla="*/ 16174 w 21600"/>
              <a:gd name="T15" fmla="*/ 161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251" y="21600"/>
                </a:lnTo>
                <a:lnTo>
                  <a:pt x="14349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9CCFF">
                  <a:alpha val="20000"/>
                </a:srgbClr>
              </a:gs>
              <a:gs pos="100000">
                <a:srgbClr val="CCFFF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eaLnBrk="1" hangingPunct="1">
              <a:defRPr/>
            </a:pPr>
            <a:endParaRPr lang="bg-BG">
              <a:latin typeface="Corbel" pitchFamily="34" charset="0"/>
              <a:cs typeface="Arial" charset="0"/>
            </a:endParaRPr>
          </a:p>
        </p:txBody>
      </p:sp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4476750" y="5956300"/>
            <a:ext cx="2984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600" b="1">
                <a:latin typeface="Tahoma" pitchFamily="34" charset="0"/>
                <a:cs typeface="Arial" charset="0"/>
              </a:rPr>
              <a:t> </a:t>
            </a:r>
          </a:p>
        </p:txBody>
      </p:sp>
      <p:sp>
        <p:nvSpPr>
          <p:cNvPr id="412686" name="Oval 14"/>
          <p:cNvSpPr>
            <a:spLocks noChangeArrowheads="1"/>
          </p:cNvSpPr>
          <p:nvPr/>
        </p:nvSpPr>
        <p:spPr bwMode="auto">
          <a:xfrm>
            <a:off x="34925" y="2824163"/>
            <a:ext cx="2254250" cy="2084387"/>
          </a:xfrm>
          <a:prstGeom prst="ellipse">
            <a:avLst/>
          </a:prstGeom>
          <a:gradFill rotWithShape="1">
            <a:gsLst>
              <a:gs pos="0">
                <a:srgbClr val="FEE8E2"/>
              </a:gs>
              <a:gs pos="50000">
                <a:srgbClr val="FF9966"/>
              </a:gs>
              <a:gs pos="100000">
                <a:srgbClr val="FEE8E2"/>
              </a:gs>
            </a:gsLst>
            <a:lin ang="2700000" scaled="1"/>
          </a:gradFill>
          <a:ln w="12700" cap="sq">
            <a:noFill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defRPr/>
            </a:pPr>
            <a:r>
              <a:rPr lang="bg-BG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ОБЛАСТИ НА ВИСШЕ ОБРАЗОВАНИЕ ВЪВ ВСУ</a:t>
            </a:r>
            <a:r>
              <a:rPr lang="en-US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b="1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687" name="Rectangle 15"/>
          <p:cNvSpPr>
            <a:spLocks noChangeArrowheads="1"/>
          </p:cNvSpPr>
          <p:nvPr/>
        </p:nvSpPr>
        <p:spPr bwMode="auto">
          <a:xfrm>
            <a:off x="3017838" y="5199063"/>
            <a:ext cx="2197100" cy="8223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9966"/>
              </a:gs>
            </a:gsLst>
            <a:lin ang="54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defRPr/>
            </a:pPr>
            <a:r>
              <a:rPr lang="bg-BG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Сигурност и безопасност</a:t>
            </a:r>
          </a:p>
        </p:txBody>
      </p:sp>
      <p:sp>
        <p:nvSpPr>
          <p:cNvPr id="412689" name="Rectangle 17"/>
          <p:cNvSpPr>
            <a:spLocks noChangeArrowheads="1"/>
          </p:cNvSpPr>
          <p:nvPr/>
        </p:nvSpPr>
        <p:spPr bwMode="auto">
          <a:xfrm>
            <a:off x="3017838" y="1255713"/>
            <a:ext cx="2197100" cy="8223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9966"/>
              </a:gs>
            </a:gsLst>
            <a:lin ang="54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defRPr/>
            </a:pPr>
            <a:r>
              <a:rPr lang="bg-BG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Обществени, икономически и</a:t>
            </a:r>
            <a:r>
              <a:rPr lang="en-US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правни науки</a:t>
            </a:r>
          </a:p>
        </p:txBody>
      </p:sp>
      <p:sp>
        <p:nvSpPr>
          <p:cNvPr id="412690" name="Rectangle 18"/>
          <p:cNvSpPr>
            <a:spLocks noChangeArrowheads="1"/>
          </p:cNvSpPr>
          <p:nvPr/>
        </p:nvSpPr>
        <p:spPr bwMode="auto">
          <a:xfrm>
            <a:off x="3017838" y="2246313"/>
            <a:ext cx="2197100" cy="8223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9966"/>
              </a:gs>
            </a:gsLst>
            <a:lin ang="54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defRPr/>
            </a:pPr>
            <a:r>
              <a:rPr lang="bg-BG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Природни науки и информатика</a:t>
            </a:r>
          </a:p>
        </p:txBody>
      </p:sp>
      <p:sp>
        <p:nvSpPr>
          <p:cNvPr id="412691" name="Rectangle 19"/>
          <p:cNvSpPr>
            <a:spLocks noChangeArrowheads="1"/>
          </p:cNvSpPr>
          <p:nvPr/>
        </p:nvSpPr>
        <p:spPr bwMode="auto">
          <a:xfrm>
            <a:off x="3017838" y="3213100"/>
            <a:ext cx="2197100" cy="8223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9966"/>
              </a:gs>
            </a:gsLst>
            <a:lin ang="54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defRPr/>
            </a:pPr>
            <a:r>
              <a:rPr lang="bg-BG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Технически науки</a:t>
            </a:r>
            <a:r>
              <a:rPr lang="en-US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b="1">
              <a:solidFill>
                <a:srgbClr val="1737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692" name="Rectangle 20"/>
          <p:cNvSpPr>
            <a:spLocks noChangeArrowheads="1"/>
          </p:cNvSpPr>
          <p:nvPr/>
        </p:nvSpPr>
        <p:spPr bwMode="auto">
          <a:xfrm>
            <a:off x="3017838" y="4221163"/>
            <a:ext cx="2197100" cy="822325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FF9966"/>
              </a:gs>
            </a:gsLst>
            <a:lin ang="5400000" scaled="1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eaLnBrk="1" hangingPunct="1">
              <a:defRPr/>
            </a:pPr>
            <a:r>
              <a:rPr lang="bg-BG" b="1">
                <a:solidFill>
                  <a:srgbClr val="17375E"/>
                </a:solidFill>
                <a:latin typeface="Times New Roman" pitchFamily="18" charset="0"/>
                <a:cs typeface="Times New Roman" pitchFamily="18" charset="0"/>
              </a:rPr>
              <a:t>Изкуства </a:t>
            </a:r>
          </a:p>
        </p:txBody>
      </p:sp>
      <p:sp>
        <p:nvSpPr>
          <p:cNvPr id="73753" name="Text Box 21"/>
          <p:cNvSpPr txBox="1">
            <a:spLocks noChangeArrowheads="1"/>
          </p:cNvSpPr>
          <p:nvPr/>
        </p:nvSpPr>
        <p:spPr bwMode="auto">
          <a:xfrm>
            <a:off x="900113" y="18891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2000">
              <a:latin typeface="Arial" charset="0"/>
              <a:cs typeface="Arial" charset="0"/>
            </a:endParaRPr>
          </a:p>
        </p:txBody>
      </p:sp>
      <p:sp>
        <p:nvSpPr>
          <p:cNvPr id="73754" name="Text Box 22"/>
          <p:cNvSpPr txBox="1">
            <a:spLocks noChangeArrowheads="1"/>
          </p:cNvSpPr>
          <p:nvPr/>
        </p:nvSpPr>
        <p:spPr bwMode="auto">
          <a:xfrm>
            <a:off x="242888" y="1643063"/>
            <a:ext cx="2495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Обучение във ВСУ </a:t>
            </a:r>
            <a:r>
              <a:rPr lang="en-US" altLang="bg-BG" b="1"/>
              <a:t>(1)</a:t>
            </a:r>
            <a:endParaRPr lang="bg-BG" altLang="bg-BG" b="1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5951538" y="1701800"/>
            <a:ext cx="2822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900 преподаватели и експерти в над 50 научни области</a:t>
            </a:r>
          </a:p>
        </p:txBody>
      </p:sp>
      <p:pic>
        <p:nvPicPr>
          <p:cNvPr id="16398" name="Picture 1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607050" y="2643188"/>
            <a:ext cx="3216275" cy="24114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grpSp>
        <p:nvGrpSpPr>
          <p:cNvPr id="73757" name="Group 15"/>
          <p:cNvGrpSpPr>
            <a:grpSpLocks/>
          </p:cNvGrpSpPr>
          <p:nvPr/>
        </p:nvGrpSpPr>
        <p:grpSpPr bwMode="auto">
          <a:xfrm>
            <a:off x="3454400" y="44450"/>
            <a:ext cx="5689600" cy="865188"/>
            <a:chOff x="3454400" y="43770"/>
            <a:chExt cx="5689600" cy="865825"/>
          </a:xfrm>
        </p:grpSpPr>
        <p:sp>
          <p:nvSpPr>
            <p:cNvPr id="73758" name="Text Box 6"/>
            <p:cNvSpPr txBox="1">
              <a:spLocks noChangeArrowheads="1"/>
            </p:cNvSpPr>
            <p:nvPr/>
          </p:nvSpPr>
          <p:spPr bwMode="auto">
            <a:xfrm>
              <a:off x="3454400" y="43770"/>
              <a:ext cx="5689600" cy="738188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</p:txBody>
        </p:sp>
        <p:pic>
          <p:nvPicPr>
            <p:cNvPr id="73759" name="Picture 7" descr="vfu-logo-we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8971" y="188233"/>
              <a:ext cx="545029" cy="72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1000"/>
                                        <p:tgtEl>
                                          <p:spTgt spid="412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1000"/>
                                        <p:tgtEl>
                                          <p:spTgt spid="412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1000"/>
                                        <p:tgtEl>
                                          <p:spTgt spid="41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1000"/>
                                        <p:tgtEl>
                                          <p:spTgt spid="41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1000"/>
                                        <p:tgtEl>
                                          <p:spTgt spid="41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gray">
          <a:xfrm flipH="1">
            <a:off x="327025" y="2843213"/>
            <a:ext cx="8443913" cy="1952625"/>
          </a:xfrm>
          <a:prstGeom prst="rect">
            <a:avLst/>
          </a:prstGeom>
          <a:solidFill>
            <a:srgbClr val="F77A1D">
              <a:alpha val="50195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gray">
          <a:xfrm flipH="1">
            <a:off x="327025" y="1506538"/>
            <a:ext cx="8461375" cy="1293812"/>
          </a:xfrm>
          <a:prstGeom prst="rect">
            <a:avLst/>
          </a:prstGeom>
          <a:solidFill>
            <a:srgbClr val="F77A1D">
              <a:alpha val="50195"/>
            </a:srgbClr>
          </a:solidFill>
          <a:ln w="1270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4294967295"/>
          </p:nvPr>
        </p:nvSpPr>
        <p:spPr>
          <a:xfrm>
            <a:off x="0" y="1470025"/>
            <a:ext cx="8229600" cy="4525963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bg-BG" altLang="bg-BG" smtClean="0">
                <a:solidFill>
                  <a:srgbClr val="000000"/>
                </a:solidFill>
              </a:rPr>
              <a:t>Разполагаме с един от най-красивите кампуси в България и редица наши преподаватели са признати </a:t>
            </a:r>
            <a:r>
              <a:rPr lang="bg-BG" altLang="bg-BG" b="1" smtClean="0">
                <a:solidFill>
                  <a:srgbClr val="000000"/>
                </a:solidFill>
              </a:rPr>
              <a:t>водещи експерти </a:t>
            </a:r>
            <a:r>
              <a:rPr lang="bg-BG" altLang="bg-BG" smtClean="0">
                <a:solidFill>
                  <a:srgbClr val="000000"/>
                </a:solidFill>
              </a:rPr>
              <a:t>в съответните области на национално и международно равнище</a:t>
            </a:r>
            <a:r>
              <a:rPr lang="en-US" altLang="bg-BG" smtClean="0">
                <a:solidFill>
                  <a:srgbClr val="000000"/>
                </a:solidFill>
              </a:rPr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bg-BG" altLang="bg-BG" smtClean="0">
                <a:solidFill>
                  <a:srgbClr val="000000"/>
                </a:solidFill>
              </a:rPr>
              <a:t>Признати в </a:t>
            </a:r>
            <a:r>
              <a:rPr lang="bg-BG" altLang="bg-BG" b="1" smtClean="0">
                <a:solidFill>
                  <a:srgbClr val="000000"/>
                </a:solidFill>
              </a:rPr>
              <a:t>България и Европейския Съюз квалификации и умения</a:t>
            </a:r>
            <a:r>
              <a:rPr lang="bg-BG" altLang="bg-BG" smtClean="0">
                <a:solidFill>
                  <a:srgbClr val="000000"/>
                </a:solidFill>
              </a:rPr>
              <a:t>, необходими на всеки работодател. Университетът е преминал </a:t>
            </a:r>
            <a:r>
              <a:rPr lang="bg-BG" altLang="bg-BG" b="1" smtClean="0">
                <a:solidFill>
                  <a:srgbClr val="000000"/>
                </a:solidFill>
              </a:rPr>
              <a:t>институционална акредитация</a:t>
            </a:r>
            <a:r>
              <a:rPr lang="bg-BG" altLang="bg-BG" smtClean="0">
                <a:solidFill>
                  <a:srgbClr val="000000"/>
                </a:solidFill>
              </a:rPr>
              <a:t> от Националната Агенция за Оценяване и Акредитация  при Министерски Съвет на Република България, с максимална оценка и за максимален период.</a:t>
            </a:r>
          </a:p>
          <a:p>
            <a:pPr eaLnBrk="1" hangingPunct="1">
              <a:spcBef>
                <a:spcPct val="0"/>
              </a:spcBef>
            </a:pPr>
            <a:endParaRPr lang="bg-BG" altLang="bg-BG" smtClean="0">
              <a:solidFill>
                <a:srgbClr val="000000"/>
              </a:solidFill>
            </a:endParaRPr>
          </a:p>
        </p:txBody>
      </p:sp>
      <p:sp>
        <p:nvSpPr>
          <p:cNvPr id="74760" name="Title 2"/>
          <p:cNvSpPr>
            <a:spLocks noGrp="1"/>
          </p:cNvSpPr>
          <p:nvPr>
            <p:ph type="title" idx="4294967295"/>
          </p:nvPr>
        </p:nvSpPr>
        <p:spPr>
          <a:xfrm>
            <a:off x="0" y="855663"/>
            <a:ext cx="9144000" cy="523875"/>
          </a:xfrm>
        </p:spPr>
        <p:txBody>
          <a:bodyPr/>
          <a:lstStyle/>
          <a:p>
            <a:pPr eaLnBrk="1" hangingPunct="1"/>
            <a:r>
              <a:rPr lang="bg-BG" altLang="bg-BG" sz="2000" smtClean="0"/>
              <a:t>Обучение във ВСУ</a:t>
            </a:r>
            <a:r>
              <a:rPr lang="en-US" altLang="bg-BG" sz="2000" smtClean="0"/>
              <a:t> (2)</a:t>
            </a:r>
            <a:endParaRPr lang="bg-BG" altLang="bg-BG" sz="20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9812" t="4981" r="15888"/>
          <a:stretch/>
        </p:blipFill>
        <p:spPr>
          <a:xfrm>
            <a:off x="6237721" y="4713061"/>
            <a:ext cx="2564965" cy="25269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901371" y="4871304"/>
            <a:ext cx="3032825" cy="20302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74759" name="Group 8"/>
          <p:cNvGrpSpPr>
            <a:grpSpLocks/>
          </p:cNvGrpSpPr>
          <p:nvPr/>
        </p:nvGrpSpPr>
        <p:grpSpPr bwMode="auto">
          <a:xfrm>
            <a:off x="3454400" y="33338"/>
            <a:ext cx="5749925" cy="893762"/>
            <a:chOff x="3454400" y="43463"/>
            <a:chExt cx="5749693" cy="1400690"/>
          </a:xfrm>
        </p:grpSpPr>
        <p:sp>
          <p:nvSpPr>
            <p:cNvPr id="74761" name="Text Box 6"/>
            <p:cNvSpPr txBox="1">
              <a:spLocks noChangeArrowheads="1"/>
            </p:cNvSpPr>
            <p:nvPr/>
          </p:nvSpPr>
          <p:spPr bwMode="auto">
            <a:xfrm>
              <a:off x="3454400" y="43463"/>
              <a:ext cx="5689600" cy="1400690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 </a:t>
              </a:r>
              <a:r>
                <a:rPr lang="bg-BG" altLang="bg-BG" sz="3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bg-BG" altLang="bg-BG" sz="2200" b="1"/>
            </a:p>
          </p:txBody>
        </p:sp>
        <p:pic>
          <p:nvPicPr>
            <p:cNvPr id="74762" name="Picture 7" descr="vfu-logo-we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9564" y="442233"/>
              <a:ext cx="584529" cy="100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0890" name="AutoShape 26"/>
          <p:cNvCxnSpPr>
            <a:cxnSpLocks noChangeShapeType="1"/>
          </p:cNvCxnSpPr>
          <p:nvPr/>
        </p:nvCxnSpPr>
        <p:spPr bwMode="auto">
          <a:xfrm>
            <a:off x="4629150" y="5508625"/>
            <a:ext cx="0" cy="1635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76575" y="2647950"/>
            <a:ext cx="3090863" cy="1152525"/>
            <a:chOff x="2018" y="1706"/>
            <a:chExt cx="1800" cy="726"/>
          </a:xfrm>
        </p:grpSpPr>
        <p:sp>
          <p:nvSpPr>
            <p:cNvPr id="420867" name="Oval 3"/>
            <p:cNvSpPr>
              <a:spLocks noChangeArrowheads="1"/>
            </p:cNvSpPr>
            <p:nvPr/>
          </p:nvSpPr>
          <p:spPr bwMode="auto">
            <a:xfrm>
              <a:off x="2018" y="1706"/>
              <a:ext cx="1800" cy="726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CC99"/>
                </a:gs>
              </a:gsLst>
              <a:lin ang="5400000" scaled="1"/>
            </a:gradFill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/>
          </p:spPr>
          <p:txBody>
            <a:bodyPr anchor="ctr"/>
            <a:lstStyle/>
            <a:p>
              <a:pPr eaLnBrk="1" hangingPunct="1">
                <a:defRPr/>
              </a:pPr>
              <a:endParaRPr lang="en-US" b="1">
                <a:solidFill>
                  <a:srgbClr val="0066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0868" name="Rectangle 4"/>
            <p:cNvSpPr>
              <a:spLocks noChangeArrowheads="1"/>
            </p:cNvSpPr>
            <p:nvPr/>
          </p:nvSpPr>
          <p:spPr bwMode="auto">
            <a:xfrm>
              <a:off x="2155" y="1752"/>
              <a:ext cx="1224" cy="6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2"/>
              </a:outerShdw>
            </a:effectLst>
            <a:extLst/>
          </p:spPr>
          <p:txBody>
            <a:bodyPr anchor="ctr" anchorCtr="1"/>
            <a:lstStyle/>
            <a:p>
              <a:pPr eaLnBrk="1" hangingPunct="1">
                <a:defRPr/>
              </a:pPr>
              <a:r>
                <a:rPr lang="bg-BG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ВАРНЕНСКИ</a:t>
              </a:r>
              <a:r>
                <a:rPr lang="en-US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br>
                <a:rPr lang="en-US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</a:br>
              <a:r>
                <a:rPr lang="bg-BG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СВОБОДЕН</a:t>
              </a:r>
              <a:r>
                <a:rPr lang="en-US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/>
              </a:r>
              <a:br>
                <a:rPr lang="en-US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</a:br>
              <a:r>
                <a:rPr lang="bg-BG" sz="15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УНИВЕРСИТЕТ</a:t>
              </a:r>
              <a:endParaRPr 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75854" name="Picture 5" descr="vfu-logo-we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1863"/>
              <a:ext cx="299" cy="359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rgbClr val="00CC99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0870" name="Rectangle 6" descr="portugal"/>
          <p:cNvSpPr>
            <a:spLocks noChangeArrowheads="1"/>
          </p:cNvSpPr>
          <p:nvPr/>
        </p:nvSpPr>
        <p:spPr bwMode="auto">
          <a:xfrm>
            <a:off x="1963738" y="0"/>
            <a:ext cx="914400" cy="365125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Portugal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71" name="Rectangle 7"/>
          <p:cNvSpPr>
            <a:spLocks noChangeArrowheads="1"/>
          </p:cNvSpPr>
          <p:nvPr/>
        </p:nvSpPr>
        <p:spPr bwMode="auto">
          <a:xfrm>
            <a:off x="8058150" y="0"/>
            <a:ext cx="914400" cy="365125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0" r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Spain</a:t>
            </a:r>
          </a:p>
        </p:txBody>
      </p:sp>
      <p:sp>
        <p:nvSpPr>
          <p:cNvPr id="420872" name="Rectangle 8" descr="uk"/>
          <p:cNvSpPr>
            <a:spLocks noChangeArrowheads="1"/>
          </p:cNvSpPr>
          <p:nvPr/>
        </p:nvSpPr>
        <p:spPr bwMode="auto">
          <a:xfrm>
            <a:off x="3952875" y="0"/>
            <a:ext cx="914400" cy="365125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Great Britain</a:t>
            </a:r>
          </a:p>
        </p:txBody>
      </p:sp>
      <p:sp>
        <p:nvSpPr>
          <p:cNvPr id="420873" name="Rectangle 9"/>
          <p:cNvSpPr>
            <a:spLocks noChangeArrowheads="1"/>
          </p:cNvSpPr>
          <p:nvPr/>
        </p:nvSpPr>
        <p:spPr bwMode="auto">
          <a:xfrm>
            <a:off x="46038" y="6391275"/>
            <a:ext cx="914400" cy="365125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Russia</a:t>
            </a:r>
            <a:endParaRPr lang="en-US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74" name="Rectangle 10"/>
          <p:cNvSpPr>
            <a:spLocks noChangeArrowheads="1"/>
          </p:cNvSpPr>
          <p:nvPr/>
        </p:nvSpPr>
        <p:spPr bwMode="auto">
          <a:xfrm>
            <a:off x="2238375" y="6391275"/>
            <a:ext cx="914400" cy="365125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0" rIns="0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Israel</a:t>
            </a:r>
            <a:endParaRPr lang="en-US" sz="1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75" name="Rectangle 11"/>
          <p:cNvSpPr>
            <a:spLocks noChangeArrowheads="1"/>
          </p:cNvSpPr>
          <p:nvPr/>
        </p:nvSpPr>
        <p:spPr bwMode="auto">
          <a:xfrm>
            <a:off x="5969000" y="6391275"/>
            <a:ext cx="914400" cy="365125"/>
          </a:xfrm>
          <a:prstGeom prst="rect">
            <a:avLst/>
          </a:prstGeom>
          <a:blipFill dpi="0" rotWithShape="0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Turkey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76" name="Rectangle 12"/>
          <p:cNvSpPr>
            <a:spLocks noChangeArrowheads="1"/>
          </p:cNvSpPr>
          <p:nvPr/>
        </p:nvSpPr>
        <p:spPr bwMode="auto">
          <a:xfrm>
            <a:off x="4860925" y="6391275"/>
            <a:ext cx="914400" cy="365125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0" rIns="0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USA</a:t>
            </a:r>
            <a:endParaRPr lang="en-US" sz="1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77" name="Rectangle 13" descr="romania"/>
          <p:cNvSpPr>
            <a:spLocks noChangeArrowheads="1"/>
          </p:cNvSpPr>
          <p:nvPr/>
        </p:nvSpPr>
        <p:spPr bwMode="auto">
          <a:xfrm>
            <a:off x="7100888" y="6391275"/>
            <a:ext cx="914400" cy="365125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Romania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78" name="Rectangle 14" descr="dania"/>
          <p:cNvSpPr>
            <a:spLocks noChangeArrowheads="1"/>
          </p:cNvSpPr>
          <p:nvPr/>
        </p:nvSpPr>
        <p:spPr bwMode="auto">
          <a:xfrm>
            <a:off x="2954338" y="0"/>
            <a:ext cx="914400" cy="365125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Denmark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79" name="Rectangle 15" descr="germany"/>
          <p:cNvSpPr>
            <a:spLocks noChangeArrowheads="1"/>
          </p:cNvSpPr>
          <p:nvPr/>
        </p:nvSpPr>
        <p:spPr bwMode="auto">
          <a:xfrm>
            <a:off x="4957763" y="0"/>
            <a:ext cx="914400" cy="365125"/>
          </a:xfrm>
          <a:prstGeom prst="rect">
            <a:avLst/>
          </a:prstGeom>
          <a:blipFill dpi="0" rotWithShape="0">
            <a:blip r:embed="rId1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Germany</a:t>
            </a:r>
            <a:endParaRPr lang="en-US" sz="1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80" name="Rectangle 16" descr="italy"/>
          <p:cNvSpPr>
            <a:spLocks noChangeArrowheads="1"/>
          </p:cNvSpPr>
          <p:nvPr/>
        </p:nvSpPr>
        <p:spPr bwMode="auto">
          <a:xfrm>
            <a:off x="3343275" y="6391275"/>
            <a:ext cx="914400" cy="365125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Italy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81" name="Rectangle 17" descr="poland"/>
          <p:cNvSpPr>
            <a:spLocks noChangeArrowheads="1"/>
          </p:cNvSpPr>
          <p:nvPr/>
        </p:nvSpPr>
        <p:spPr bwMode="auto">
          <a:xfrm>
            <a:off x="1154113" y="6391275"/>
            <a:ext cx="914400" cy="365125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Poland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82" name="Rectangle 18" descr="austria"/>
          <p:cNvSpPr>
            <a:spLocks noChangeArrowheads="1"/>
          </p:cNvSpPr>
          <p:nvPr/>
        </p:nvSpPr>
        <p:spPr bwMode="auto">
          <a:xfrm>
            <a:off x="7042150" y="0"/>
            <a:ext cx="914400" cy="365125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Austria</a:t>
            </a:r>
            <a:endParaRPr lang="en-US" sz="1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83" name="Rectangle 19" descr="belgium"/>
          <p:cNvSpPr>
            <a:spLocks noChangeArrowheads="1"/>
          </p:cNvSpPr>
          <p:nvPr/>
        </p:nvSpPr>
        <p:spPr bwMode="auto">
          <a:xfrm>
            <a:off x="3175" y="0"/>
            <a:ext cx="914400" cy="365125"/>
          </a:xfrm>
          <a:prstGeom prst="rect">
            <a:avLst/>
          </a:prstGeom>
          <a:blipFill dpi="0" rotWithShape="0">
            <a:blip r:embed="rId1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Belgium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84" name="Rectangle 20" descr="greece"/>
          <p:cNvSpPr>
            <a:spLocks noChangeArrowheads="1"/>
          </p:cNvSpPr>
          <p:nvPr/>
        </p:nvSpPr>
        <p:spPr bwMode="auto">
          <a:xfrm>
            <a:off x="8183563" y="6391275"/>
            <a:ext cx="914400" cy="365125"/>
          </a:xfrm>
          <a:prstGeom prst="rect">
            <a:avLst/>
          </a:prstGeom>
          <a:blipFill dpi="0" rotWithShape="0">
            <a:blip r:embed="rId1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Greece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885" name="Rectangle 21"/>
          <p:cNvSpPr>
            <a:spLocks noChangeArrowheads="1"/>
          </p:cNvSpPr>
          <p:nvPr/>
        </p:nvSpPr>
        <p:spPr bwMode="auto">
          <a:xfrm>
            <a:off x="107950" y="415925"/>
            <a:ext cx="8902700" cy="579438"/>
          </a:xfrm>
          <a:prstGeom prst="rect">
            <a:avLst/>
          </a:prstGeom>
          <a:gradFill rotWithShape="1">
            <a:gsLst>
              <a:gs pos="0">
                <a:srgbClr val="003399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bg-BG" altLang="bg-BG" sz="2400" b="1">
                <a:solidFill>
                  <a:schemeClr val="bg1"/>
                </a:solidFill>
              </a:rPr>
              <a:t>Международни контакти</a:t>
            </a:r>
            <a:r>
              <a:rPr lang="en-US" altLang="bg-BG" sz="2400" b="1">
                <a:solidFill>
                  <a:schemeClr val="bg1"/>
                </a:solidFill>
              </a:rPr>
              <a:t> </a:t>
            </a:r>
            <a:endParaRPr lang="bg-BG" altLang="bg-BG" sz="2400" b="1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bg-BG" altLang="bg-BG" sz="1600" b="1" i="1"/>
              <a:t>Над </a:t>
            </a:r>
            <a:r>
              <a:rPr lang="en-US" altLang="bg-BG" sz="1600" b="1" i="1"/>
              <a:t>5</a:t>
            </a:r>
            <a:r>
              <a:rPr lang="bg-BG" altLang="bg-BG" sz="1600" b="1" i="1"/>
              <a:t>4</a:t>
            </a:r>
            <a:r>
              <a:rPr lang="en-US" altLang="bg-BG" sz="1600" b="1" i="1"/>
              <a:t>0 </a:t>
            </a:r>
            <a:r>
              <a:rPr lang="bg-BG" altLang="bg-BG" sz="1600" b="1" i="1"/>
              <a:t>партньори от </a:t>
            </a:r>
            <a:r>
              <a:rPr lang="en-US" altLang="bg-BG" sz="1600" b="1" i="1"/>
              <a:t>50 </a:t>
            </a:r>
            <a:r>
              <a:rPr lang="bg-BG" altLang="bg-BG" sz="1600" b="1" i="1"/>
              <a:t>страни</a:t>
            </a:r>
            <a:endParaRPr lang="en-US" altLang="bg-BG" sz="1600" b="1" i="1"/>
          </a:p>
        </p:txBody>
      </p:sp>
      <p:sp>
        <p:nvSpPr>
          <p:cNvPr id="420886" name="Oval 22"/>
          <p:cNvSpPr>
            <a:spLocks noChangeArrowheads="1"/>
          </p:cNvSpPr>
          <p:nvPr/>
        </p:nvSpPr>
        <p:spPr bwMode="auto">
          <a:xfrm>
            <a:off x="3581400" y="4762999"/>
            <a:ext cx="2043113" cy="814388"/>
          </a:xfrm>
          <a:prstGeom prst="ellipse">
            <a:avLst/>
          </a:prstGeom>
          <a:gradFill rotWithShape="1">
            <a:gsLst>
              <a:gs pos="0">
                <a:srgbClr val="005CBF">
                  <a:alpha val="60001"/>
                </a:srgbClr>
              </a:gs>
              <a:gs pos="12500">
                <a:srgbClr val="0087E6">
                  <a:alpha val="70000"/>
                </a:srgbClr>
              </a:gs>
              <a:gs pos="37500">
                <a:srgbClr val="21D6E0">
                  <a:alpha val="90000"/>
                </a:srgbClr>
              </a:gs>
              <a:gs pos="50000">
                <a:srgbClr val="03D4A8"/>
              </a:gs>
              <a:gs pos="62500">
                <a:srgbClr val="21D6E0">
                  <a:alpha val="90000"/>
                </a:srgbClr>
              </a:gs>
              <a:gs pos="87500">
                <a:srgbClr val="0087E6">
                  <a:alpha val="70000"/>
                </a:srgbClr>
              </a:gs>
              <a:gs pos="100000">
                <a:srgbClr val="005CBF">
                  <a:alpha val="60001"/>
                </a:srgbClr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03D4A8">
                <a:gamma/>
                <a:shade val="60000"/>
                <a:invGamma/>
              </a:srgbClr>
            </a:prstShdw>
          </a:effectLst>
          <a:extLst/>
        </p:spPr>
        <p:txBody>
          <a:bodyPr lIns="0" tIns="0" rIns="0" bIns="0" anchor="ctr" anchorCtr="1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g-BG" sz="1200" b="1" dirty="0">
                <a:latin typeface="Times New Roman" pitchFamily="18" charset="0"/>
                <a:cs typeface="Times New Roman" pitchFamily="18" charset="0"/>
              </a:rPr>
              <a:t>Мрежа на черноморските университети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(BSUN)</a:t>
            </a:r>
          </a:p>
        </p:txBody>
      </p:sp>
      <p:sp>
        <p:nvSpPr>
          <p:cNvPr id="420887" name="Oval 23"/>
          <p:cNvSpPr>
            <a:spLocks noChangeArrowheads="1"/>
          </p:cNvSpPr>
          <p:nvPr/>
        </p:nvSpPr>
        <p:spPr bwMode="auto">
          <a:xfrm>
            <a:off x="3632200" y="5642702"/>
            <a:ext cx="1992313" cy="630237"/>
          </a:xfrm>
          <a:prstGeom prst="ellipse">
            <a:avLst/>
          </a:prstGeom>
          <a:gradFill rotWithShape="1">
            <a:gsLst>
              <a:gs pos="0">
                <a:srgbClr val="005CBF">
                  <a:alpha val="60001"/>
                </a:srgbClr>
              </a:gs>
              <a:gs pos="12500">
                <a:srgbClr val="0087E6">
                  <a:alpha val="70000"/>
                </a:srgbClr>
              </a:gs>
              <a:gs pos="37500">
                <a:srgbClr val="21D6E0">
                  <a:alpha val="90000"/>
                </a:srgbClr>
              </a:gs>
              <a:gs pos="50000">
                <a:srgbClr val="03D4A8"/>
              </a:gs>
              <a:gs pos="62500">
                <a:srgbClr val="21D6E0">
                  <a:alpha val="90000"/>
                </a:srgbClr>
              </a:gs>
              <a:gs pos="87500">
                <a:srgbClr val="0087E6">
                  <a:alpha val="70000"/>
                </a:srgbClr>
              </a:gs>
              <a:gs pos="100000">
                <a:srgbClr val="005CBF">
                  <a:alpha val="60001"/>
                </a:srgbClr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03D4A8">
                <a:gamma/>
                <a:shade val="60000"/>
                <a:invGamma/>
              </a:srgbClr>
            </a:prstShdw>
          </a:effectLst>
          <a:extLst/>
        </p:spPr>
        <p:txBody>
          <a:bodyPr lIns="0" tIns="0" rIns="0" bIns="0" anchor="ctr" anchorCtr="1"/>
          <a:lstStyle/>
          <a:p>
            <a:pPr>
              <a:defRPr/>
            </a:pPr>
            <a:r>
              <a:rPr lang="bg-BG" sz="1200" b="1">
                <a:latin typeface="Times New Roman" pitchFamily="18" charset="0"/>
                <a:cs typeface="Times New Roman" pitchFamily="18" charset="0"/>
              </a:rPr>
              <a:t>Европейска асоциация на университетите</a:t>
            </a:r>
          </a:p>
        </p:txBody>
      </p:sp>
      <p:cxnSp>
        <p:nvCxnSpPr>
          <p:cNvPr id="420888" name="AutoShape 24"/>
          <p:cNvCxnSpPr>
            <a:cxnSpLocks noChangeShapeType="1"/>
            <a:stCxn id="420867" idx="4"/>
          </p:cNvCxnSpPr>
          <p:nvPr/>
        </p:nvCxnSpPr>
        <p:spPr bwMode="auto">
          <a:xfrm>
            <a:off x="4622800" y="3800475"/>
            <a:ext cx="6350" cy="206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0889" name="AutoShape 25"/>
          <p:cNvCxnSpPr>
            <a:cxnSpLocks noChangeShapeType="1"/>
          </p:cNvCxnSpPr>
          <p:nvPr/>
        </p:nvCxnSpPr>
        <p:spPr bwMode="auto">
          <a:xfrm>
            <a:off x="4629150" y="4637088"/>
            <a:ext cx="0" cy="165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0891" name="Oval 27"/>
          <p:cNvSpPr>
            <a:spLocks noChangeArrowheads="1"/>
          </p:cNvSpPr>
          <p:nvPr/>
        </p:nvSpPr>
        <p:spPr bwMode="auto">
          <a:xfrm>
            <a:off x="3513138" y="3932238"/>
            <a:ext cx="2111375" cy="787400"/>
          </a:xfrm>
          <a:prstGeom prst="ellipse">
            <a:avLst/>
          </a:prstGeom>
          <a:gradFill rotWithShape="1">
            <a:gsLst>
              <a:gs pos="8000">
                <a:srgbClr val="005CBF">
                  <a:alpha val="60001"/>
                </a:srgbClr>
              </a:gs>
              <a:gs pos="12500">
                <a:srgbClr val="0087E6">
                  <a:alpha val="70000"/>
                </a:srgbClr>
              </a:gs>
              <a:gs pos="37500">
                <a:srgbClr val="21D6E0">
                  <a:alpha val="90000"/>
                </a:srgbClr>
              </a:gs>
              <a:gs pos="50000">
                <a:srgbClr val="03D4A8"/>
              </a:gs>
              <a:gs pos="62500">
                <a:srgbClr val="21D6E0">
                  <a:alpha val="90000"/>
                </a:srgbClr>
              </a:gs>
              <a:gs pos="87500">
                <a:srgbClr val="0087E6">
                  <a:alpha val="70000"/>
                </a:srgbClr>
              </a:gs>
              <a:gs pos="100000">
                <a:srgbClr val="005CBF">
                  <a:alpha val="60001"/>
                </a:srgbClr>
              </a:gs>
            </a:gsLst>
            <a:lin ang="5400000" scaled="1"/>
          </a:gradFill>
          <a:ln>
            <a:noFill/>
          </a:ln>
          <a:effectLst>
            <a:prstShdw prst="shdw18" dist="17961" dir="13500000">
              <a:srgbClr val="03D4A8">
                <a:gamma/>
                <a:shade val="60000"/>
                <a:invGamma/>
              </a:srgbClr>
            </a:prstShdw>
          </a:effectLst>
          <a:extLst/>
        </p:spPr>
        <p:txBody>
          <a:bodyPr lIns="0" tIns="0" rIns="0" bIns="0" anchor="ctr" anchorCtr="1"/>
          <a:lstStyle/>
          <a:p>
            <a:pPr>
              <a:defRPr/>
            </a:pPr>
            <a:r>
              <a:rPr lang="bg-BG" sz="1200" b="1">
                <a:latin typeface="Times New Roman" pitchFamily="18" charset="0"/>
                <a:cs typeface="Times New Roman" pitchFamily="18" charset="0"/>
              </a:rPr>
              <a:t>Асоциация на частните висши училища</a:t>
            </a:r>
          </a:p>
        </p:txBody>
      </p:sp>
      <p:sp>
        <p:nvSpPr>
          <p:cNvPr id="420892" name="Rectangle 28"/>
          <p:cNvSpPr>
            <a:spLocks noChangeArrowheads="1"/>
          </p:cNvSpPr>
          <p:nvPr/>
        </p:nvSpPr>
        <p:spPr bwMode="auto">
          <a:xfrm>
            <a:off x="985838" y="0"/>
            <a:ext cx="914400" cy="365125"/>
          </a:xfrm>
          <a:prstGeom prst="rect">
            <a:avLst/>
          </a:prstGeom>
          <a:blipFill dpi="0" rotWithShape="0">
            <a:blip r:embed="rId18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1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France</a:t>
            </a:r>
            <a:endParaRPr lang="en-US" sz="100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0" y="1206500"/>
            <a:ext cx="9067800" cy="5149850"/>
            <a:chOff x="0" y="760"/>
            <a:chExt cx="5712" cy="3244"/>
          </a:xfrm>
        </p:grpSpPr>
        <p:grpSp>
          <p:nvGrpSpPr>
            <p:cNvPr id="75816" name="Group 30"/>
            <p:cNvGrpSpPr>
              <a:grpSpLocks/>
            </p:cNvGrpSpPr>
            <p:nvPr/>
          </p:nvGrpSpPr>
          <p:grpSpPr bwMode="auto">
            <a:xfrm>
              <a:off x="0" y="760"/>
              <a:ext cx="5712" cy="3244"/>
              <a:chOff x="0" y="760"/>
              <a:chExt cx="5712" cy="3244"/>
            </a:xfrm>
          </p:grpSpPr>
          <p:sp>
            <p:nvSpPr>
              <p:cNvPr id="75836" name="Oval 31"/>
              <p:cNvSpPr>
                <a:spLocks noChangeArrowheads="1"/>
              </p:cNvSpPr>
              <p:nvPr/>
            </p:nvSpPr>
            <p:spPr bwMode="auto">
              <a:xfrm>
                <a:off x="0" y="2064"/>
                <a:ext cx="1055" cy="409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London</a:t>
                </a:r>
                <a:endParaRPr lang="bg-BG" altLang="bg-BG" sz="1000" b="1"/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Икономика и мениджмънт</a:t>
                </a:r>
              </a:p>
            </p:txBody>
          </p:sp>
          <p:sp>
            <p:nvSpPr>
              <p:cNvPr id="75837" name="Oval 32"/>
              <p:cNvSpPr>
                <a:spLocks noChangeArrowheads="1"/>
              </p:cNvSpPr>
              <p:nvPr/>
            </p:nvSpPr>
            <p:spPr bwMode="auto">
              <a:xfrm>
                <a:off x="4416" y="2678"/>
                <a:ext cx="1151" cy="278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Cambridge</a:t>
                </a:r>
                <a:endParaRPr lang="bg-BG" altLang="bg-BG" sz="1000" b="1"/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Европейско право</a:t>
                </a:r>
              </a:p>
            </p:txBody>
          </p:sp>
          <p:sp>
            <p:nvSpPr>
              <p:cNvPr id="75838" name="Oval 33"/>
              <p:cNvSpPr>
                <a:spLocks noChangeArrowheads="1"/>
              </p:cNvSpPr>
              <p:nvPr/>
            </p:nvSpPr>
            <p:spPr bwMode="auto">
              <a:xfrm>
                <a:off x="3696" y="3661"/>
                <a:ext cx="1062" cy="136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University of Zilina</a:t>
                </a:r>
                <a:endParaRPr lang="bg-BG" altLang="bg-BG" sz="1000" b="1"/>
              </a:p>
            </p:txBody>
          </p:sp>
          <p:sp>
            <p:nvSpPr>
              <p:cNvPr id="75839" name="Oval 34"/>
              <p:cNvSpPr>
                <a:spLocks noChangeArrowheads="1"/>
              </p:cNvSpPr>
              <p:nvPr/>
            </p:nvSpPr>
            <p:spPr bwMode="auto">
              <a:xfrm>
                <a:off x="192" y="1644"/>
                <a:ext cx="1152" cy="273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Royal Academy of Fine Arts - Antwerpen</a:t>
                </a:r>
                <a:endParaRPr lang="bg-BG" altLang="bg-BG" sz="1000" b="1"/>
              </a:p>
            </p:txBody>
          </p:sp>
          <p:sp>
            <p:nvSpPr>
              <p:cNvPr id="75840" name="Oval 35"/>
              <p:cNvSpPr>
                <a:spLocks noChangeArrowheads="1"/>
              </p:cNvSpPr>
              <p:nvPr/>
            </p:nvSpPr>
            <p:spPr bwMode="auto">
              <a:xfrm>
                <a:off x="1872" y="837"/>
                <a:ext cx="1008" cy="273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it-IT" altLang="bg-BG" sz="1000" b="1"/>
                  <a:t>Universita degli Studi di Siena</a:t>
                </a:r>
                <a:endParaRPr lang="bg-BG" altLang="bg-BG" sz="1000" b="1"/>
              </a:p>
            </p:txBody>
          </p:sp>
          <p:sp>
            <p:nvSpPr>
              <p:cNvPr id="75841" name="Oval 36"/>
              <p:cNvSpPr>
                <a:spLocks noChangeArrowheads="1"/>
              </p:cNvSpPr>
              <p:nvPr/>
            </p:nvSpPr>
            <p:spPr bwMode="auto">
              <a:xfrm>
                <a:off x="240" y="2544"/>
                <a:ext cx="1200" cy="414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University of Salford</a:t>
                </a:r>
                <a:endParaRPr lang="bg-BG" altLang="bg-BG" sz="1000" b="1"/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Бенчмарк проект </a:t>
                </a:r>
                <a:r>
                  <a:rPr lang="en-US" altLang="bg-BG" sz="1000"/>
                  <a:t>UPBEAT</a:t>
                </a:r>
                <a:endParaRPr lang="bg-BG" altLang="bg-BG" sz="1000"/>
              </a:p>
            </p:txBody>
          </p:sp>
          <p:sp>
            <p:nvSpPr>
              <p:cNvPr id="75842" name="Oval 37"/>
              <p:cNvSpPr>
                <a:spLocks noChangeArrowheads="1"/>
              </p:cNvSpPr>
              <p:nvPr/>
            </p:nvSpPr>
            <p:spPr bwMode="auto">
              <a:xfrm>
                <a:off x="989" y="3459"/>
                <a:ext cx="1171" cy="545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Oxford</a:t>
                </a:r>
                <a:endParaRPr lang="bg-BG" altLang="bg-BG" sz="1000" b="1"/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Мениджмънт на международния туризъм</a:t>
                </a:r>
                <a:r>
                  <a:rPr lang="en-US" altLang="bg-BG" sz="1000"/>
                  <a:t> </a:t>
                </a:r>
                <a:endParaRPr lang="bg-BG" altLang="bg-BG" sz="1000"/>
              </a:p>
            </p:txBody>
          </p:sp>
          <p:sp>
            <p:nvSpPr>
              <p:cNvPr id="75843" name="Oval 38"/>
              <p:cNvSpPr>
                <a:spLocks noChangeArrowheads="1"/>
              </p:cNvSpPr>
              <p:nvPr/>
            </p:nvSpPr>
            <p:spPr bwMode="auto">
              <a:xfrm>
                <a:off x="2928" y="837"/>
                <a:ext cx="1008" cy="273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Ben-Gurion University</a:t>
                </a:r>
                <a:endParaRPr lang="bg-BG" altLang="bg-BG" sz="1000"/>
              </a:p>
            </p:txBody>
          </p:sp>
          <p:sp>
            <p:nvSpPr>
              <p:cNvPr id="75844" name="Oval 39"/>
              <p:cNvSpPr>
                <a:spLocks noChangeArrowheads="1"/>
              </p:cNvSpPr>
              <p:nvPr/>
            </p:nvSpPr>
            <p:spPr bwMode="auto">
              <a:xfrm>
                <a:off x="4534" y="3031"/>
                <a:ext cx="1130" cy="545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Barcelona</a:t>
                </a:r>
                <a:endParaRPr lang="bg-BG" altLang="bg-BG" sz="1000" b="1"/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Предприемачество и управление на малки и средни предприятия</a:t>
                </a:r>
              </a:p>
            </p:txBody>
          </p:sp>
          <p:sp>
            <p:nvSpPr>
              <p:cNvPr id="75845" name="Oval 40"/>
              <p:cNvSpPr>
                <a:spLocks noChangeArrowheads="1"/>
              </p:cNvSpPr>
              <p:nvPr/>
            </p:nvSpPr>
            <p:spPr bwMode="auto">
              <a:xfrm>
                <a:off x="4704" y="2189"/>
                <a:ext cx="1008" cy="273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VSB- Technika Univerzita Ostrava</a:t>
                </a:r>
                <a:endParaRPr lang="bg-BG" altLang="bg-BG" sz="1000" b="1"/>
              </a:p>
            </p:txBody>
          </p:sp>
          <p:sp>
            <p:nvSpPr>
              <p:cNvPr id="75846" name="Oval 41"/>
              <p:cNvSpPr>
                <a:spLocks noChangeArrowheads="1"/>
              </p:cNvSpPr>
              <p:nvPr/>
            </p:nvSpPr>
            <p:spPr bwMode="auto">
              <a:xfrm>
                <a:off x="4080" y="809"/>
                <a:ext cx="960" cy="273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Universita IUAV di Venezia</a:t>
                </a:r>
                <a:endParaRPr lang="bg-BG" altLang="bg-BG" sz="1000" b="1"/>
              </a:p>
            </p:txBody>
          </p:sp>
          <p:sp>
            <p:nvSpPr>
              <p:cNvPr id="75847" name="Oval 42"/>
              <p:cNvSpPr>
                <a:spLocks noChangeArrowheads="1"/>
              </p:cNvSpPr>
              <p:nvPr/>
            </p:nvSpPr>
            <p:spPr bwMode="auto">
              <a:xfrm>
                <a:off x="768" y="760"/>
                <a:ext cx="1038" cy="273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University of Cincinnati</a:t>
                </a:r>
                <a:endParaRPr lang="bg-BG" altLang="bg-BG" sz="1000" b="1"/>
              </a:p>
            </p:txBody>
          </p:sp>
          <p:sp>
            <p:nvSpPr>
              <p:cNvPr id="75848" name="Oval 43"/>
              <p:cNvSpPr>
                <a:spLocks noChangeArrowheads="1"/>
              </p:cNvSpPr>
              <p:nvPr/>
            </p:nvSpPr>
            <p:spPr bwMode="auto">
              <a:xfrm>
                <a:off x="48" y="3050"/>
                <a:ext cx="1226" cy="545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Strasbourg</a:t>
                </a:r>
                <a:endParaRPr lang="bg-BG" altLang="bg-BG" sz="1000" b="1"/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Превенция на риска и управление в условията на криза и бедствия</a:t>
                </a:r>
              </a:p>
            </p:txBody>
          </p:sp>
          <p:sp>
            <p:nvSpPr>
              <p:cNvPr id="75849" name="Oval 44"/>
              <p:cNvSpPr>
                <a:spLocks noChangeArrowheads="1"/>
              </p:cNvSpPr>
              <p:nvPr/>
            </p:nvSpPr>
            <p:spPr bwMode="auto">
              <a:xfrm>
                <a:off x="4416" y="1602"/>
                <a:ext cx="1171" cy="545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81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PMK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 b="1"/>
                  <a:t>Консорциум за строителство и дизайн - Австрия</a:t>
                </a:r>
                <a:endParaRPr lang="bg-BG" altLang="bg-BG" sz="1000"/>
              </a:p>
            </p:txBody>
          </p:sp>
          <p:sp>
            <p:nvSpPr>
              <p:cNvPr id="75850" name="Oval 45"/>
              <p:cNvSpPr>
                <a:spLocks noChangeArrowheads="1"/>
              </p:cNvSpPr>
              <p:nvPr/>
            </p:nvSpPr>
            <p:spPr bwMode="auto">
              <a:xfrm>
                <a:off x="48" y="1008"/>
                <a:ext cx="1056" cy="545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Aristotle University of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Thessaloniki, Greece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/>
                  <a:t>CBC</a:t>
                </a:r>
                <a:endParaRPr lang="bg-BG" altLang="bg-BG" sz="1000"/>
              </a:p>
            </p:txBody>
          </p:sp>
          <p:sp>
            <p:nvSpPr>
              <p:cNvPr id="75851" name="Oval 46"/>
              <p:cNvSpPr>
                <a:spLocks noChangeArrowheads="1"/>
              </p:cNvSpPr>
              <p:nvPr/>
            </p:nvSpPr>
            <p:spPr bwMode="auto">
              <a:xfrm>
                <a:off x="4656" y="1056"/>
                <a:ext cx="1008" cy="545"/>
              </a:xfrm>
              <a:prstGeom prst="ellipse">
                <a:avLst/>
              </a:prstGeom>
              <a:gradFill rotWithShape="0">
                <a:gsLst>
                  <a:gs pos="0">
                    <a:srgbClr val="279F9C"/>
                  </a:gs>
                  <a:gs pos="100000">
                    <a:srgbClr val="CFE9EB"/>
                  </a:gs>
                </a:gsLst>
                <a:lin ang="54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lIns="0" tIns="0" rIns="0" bIns="0" anchor="ctr" anchorCtr="1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>
                  <a:lnSpc>
                    <a:spcPct val="150000"/>
                  </a:lnSpc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>
                  <a:lnSpc>
                    <a:spcPct val="150000"/>
                  </a:lnSpc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>
                  <a:lnSpc>
                    <a:spcPct val="150000"/>
                  </a:lnSpc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bg-BG" sz="1000" b="1"/>
                  <a:t>University of</a:t>
                </a:r>
                <a:r>
                  <a:rPr lang="bg-BG" altLang="bg-BG" sz="1000" b="1"/>
                  <a:t> </a:t>
                </a:r>
                <a:r>
                  <a:rPr lang="en-US" altLang="bg-BG" sz="1000" b="1"/>
                  <a:t>Trento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Мениджмънт</a:t>
                </a:r>
              </a:p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bg-BG" altLang="bg-BG" sz="1000"/>
                  <a:t>Компютърни технологии</a:t>
                </a:r>
              </a:p>
            </p:txBody>
          </p:sp>
        </p:grpSp>
        <p:grpSp>
          <p:nvGrpSpPr>
            <p:cNvPr id="75817" name="Group 47"/>
            <p:cNvGrpSpPr>
              <a:grpSpLocks/>
            </p:cNvGrpSpPr>
            <p:nvPr/>
          </p:nvGrpSpPr>
          <p:grpSpPr bwMode="auto">
            <a:xfrm>
              <a:off x="1056" y="1104"/>
              <a:ext cx="3648" cy="2557"/>
              <a:chOff x="1056" y="1104"/>
              <a:chExt cx="3648" cy="2557"/>
            </a:xfrm>
          </p:grpSpPr>
          <p:grpSp>
            <p:nvGrpSpPr>
              <p:cNvPr id="75818" name="Group 48"/>
              <p:cNvGrpSpPr>
                <a:grpSpLocks/>
              </p:cNvGrpSpPr>
              <p:nvPr/>
            </p:nvGrpSpPr>
            <p:grpSpPr bwMode="auto">
              <a:xfrm>
                <a:off x="1056" y="1104"/>
                <a:ext cx="1632" cy="2400"/>
                <a:chOff x="1056" y="1104"/>
                <a:chExt cx="1632" cy="2400"/>
              </a:xfrm>
            </p:grpSpPr>
            <p:sp>
              <p:nvSpPr>
                <p:cNvPr id="75828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200" y="2304"/>
                  <a:ext cx="1056" cy="912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9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392" y="2251"/>
                  <a:ext cx="736" cy="389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0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056" y="2160"/>
                  <a:ext cx="912" cy="9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1" name="Line 52"/>
                <p:cNvSpPr>
                  <a:spLocks noChangeShapeType="1"/>
                </p:cNvSpPr>
                <p:nvPr/>
              </p:nvSpPr>
              <p:spPr bwMode="auto">
                <a:xfrm>
                  <a:off x="1344" y="1824"/>
                  <a:ext cx="576" cy="144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2" name="Line 53"/>
                <p:cNvSpPr>
                  <a:spLocks noChangeShapeType="1"/>
                </p:cNvSpPr>
                <p:nvPr/>
              </p:nvSpPr>
              <p:spPr bwMode="auto">
                <a:xfrm>
                  <a:off x="1523" y="1104"/>
                  <a:ext cx="781" cy="627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3" name="Line 54"/>
                <p:cNvSpPr>
                  <a:spLocks noChangeShapeType="1"/>
                </p:cNvSpPr>
                <p:nvPr/>
              </p:nvSpPr>
              <p:spPr bwMode="auto">
                <a:xfrm>
                  <a:off x="1152" y="1344"/>
                  <a:ext cx="864" cy="52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34" name="Line 55"/>
                <p:cNvSpPr>
                  <a:spLocks noChangeShapeType="1"/>
                </p:cNvSpPr>
                <p:nvPr/>
              </p:nvSpPr>
              <p:spPr bwMode="auto">
                <a:xfrm>
                  <a:off x="2400" y="1110"/>
                  <a:ext cx="288" cy="5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35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536" y="2352"/>
                  <a:ext cx="864" cy="1152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5819" name="Group 57"/>
              <p:cNvGrpSpPr>
                <a:grpSpLocks/>
              </p:cNvGrpSpPr>
              <p:nvPr/>
            </p:nvGrpSpPr>
            <p:grpSpPr bwMode="auto">
              <a:xfrm>
                <a:off x="3072" y="1104"/>
                <a:ext cx="1632" cy="2557"/>
                <a:chOff x="3072" y="1104"/>
                <a:chExt cx="1632" cy="2557"/>
              </a:xfrm>
            </p:grpSpPr>
            <p:sp>
              <p:nvSpPr>
                <p:cNvPr id="75820" name="Line 58"/>
                <p:cNvSpPr>
                  <a:spLocks noChangeShapeType="1"/>
                </p:cNvSpPr>
                <p:nvPr/>
              </p:nvSpPr>
              <p:spPr bwMode="auto">
                <a:xfrm flipH="1" flipV="1">
                  <a:off x="3504" y="2304"/>
                  <a:ext cx="1056" cy="100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1" name="Line 59"/>
                <p:cNvSpPr>
                  <a:spLocks noChangeShapeType="1"/>
                </p:cNvSpPr>
                <p:nvPr/>
              </p:nvSpPr>
              <p:spPr bwMode="auto">
                <a:xfrm flipH="1" flipV="1">
                  <a:off x="3632" y="2251"/>
                  <a:ext cx="880" cy="437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2" name="Line 60"/>
                <p:cNvSpPr>
                  <a:spLocks noChangeShapeType="1"/>
                </p:cNvSpPr>
                <p:nvPr/>
              </p:nvSpPr>
              <p:spPr bwMode="auto">
                <a:xfrm flipH="1" flipV="1">
                  <a:off x="3792" y="2160"/>
                  <a:ext cx="912" cy="96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3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3840" y="1824"/>
                  <a:ext cx="576" cy="144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4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3456" y="1104"/>
                  <a:ext cx="781" cy="627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5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3744" y="1344"/>
                  <a:ext cx="912" cy="528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26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3072" y="1110"/>
                  <a:ext cx="192" cy="57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5827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3360" y="2352"/>
                  <a:ext cx="864" cy="1309"/>
                </a:xfrm>
                <a:prstGeom prst="line">
                  <a:avLst/>
                </a:prstGeom>
                <a:noFill/>
                <a:ln w="12700" cap="sq">
                  <a:solidFill>
                    <a:schemeClr val="tx1"/>
                  </a:solidFill>
                  <a:round/>
                  <a:headEnd type="triangle" w="sm" len="sm"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75809" name="Picture 7" descr="vfu-logo-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71488"/>
            <a:ext cx="647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810" name="Picture 74" descr="http://upload.wikimedia.org/wikipedia/commons/thumb/6/6d/Flag_of_the_Chinese_Communist_Party.svg/270px-Flag_of_the_Chinese_Communist_Party.svg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3"/>
          <a:stretch>
            <a:fillRect/>
          </a:stretch>
        </p:blipFill>
        <p:spPr bwMode="auto">
          <a:xfrm>
            <a:off x="5976938" y="-1588"/>
            <a:ext cx="974725" cy="3667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18238" y="61913"/>
            <a:ext cx="539750" cy="2460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China</a:t>
            </a:r>
          </a:p>
        </p:txBody>
      </p:sp>
      <p:pic>
        <p:nvPicPr>
          <p:cNvPr id="75812" name="Picture 76" descr="http://upload.wikimedia.org/wikipedia/commons/thumb/7/77/Flag_of_Algeria.svg/900px-Flag_of_Algeria.svg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5924550"/>
            <a:ext cx="892175" cy="37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263" y="6015038"/>
            <a:ext cx="89217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Algeria</a:t>
            </a:r>
          </a:p>
        </p:txBody>
      </p:sp>
      <p:pic>
        <p:nvPicPr>
          <p:cNvPr id="75814" name="Picture 78" descr="http://www.worldatlas.com/webimage/flags/countrys/zzzflags/malarge.gi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5924550"/>
            <a:ext cx="914400" cy="37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178800" y="5991225"/>
            <a:ext cx="933450" cy="2476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Morocco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20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2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85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6038"/>
            <a:ext cx="8985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Rectangle 6"/>
          <p:cNvSpPr>
            <a:spLocks noChangeArrowheads="1"/>
          </p:cNvSpPr>
          <p:nvPr/>
        </p:nvSpPr>
        <p:spPr bwMode="auto">
          <a:xfrm>
            <a:off x="1149350" y="978807"/>
            <a:ext cx="6510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2400" b="1" dirty="0" smtClean="0">
                <a:solidFill>
                  <a:srgbClr val="002060"/>
                </a:solidFill>
              </a:rPr>
              <a:t>European </a:t>
            </a:r>
            <a:r>
              <a:rPr lang="en-US" altLang="bg-BG" sz="2400" b="1" smtClean="0">
                <a:solidFill>
                  <a:srgbClr val="002060"/>
                </a:solidFill>
              </a:rPr>
              <a:t>programs 2018-2020</a:t>
            </a:r>
            <a:endParaRPr lang="bg-BG" altLang="bg-BG" sz="2400" b="1" dirty="0">
              <a:solidFill>
                <a:srgbClr val="00206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67314" y="46038"/>
            <a:ext cx="5689600" cy="769443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100000">
                <a:srgbClr val="CCECFF">
                  <a:alpha val="80000"/>
                </a:srgbClr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 wrap="square">
            <a:spAutoFit/>
          </a:bodyPr>
          <a:lstStyle>
            <a:lvl1pPr eaLnBrk="0" hangingPunct="0">
              <a:defRPr sz="2000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bg-BG" sz="2200" b="1" u="none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b="1" u="none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VARNA FREE UNIVERSITY		</a:t>
            </a:r>
            <a:r>
              <a:rPr lang="bg-BG" sz="2200" b="1" u="none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200" b="1" u="none" dirty="0" smtClean="0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“CHERNORIZETS HRABAR”</a:t>
            </a:r>
            <a:endParaRPr lang="bg-BG" sz="2200" b="1" u="none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vfu-logo-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082" y="46038"/>
            <a:ext cx="623197" cy="82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91340205"/>
              </p:ext>
            </p:extLst>
          </p:nvPr>
        </p:nvGraphicFramePr>
        <p:xfrm>
          <a:off x="725147" y="1707243"/>
          <a:ext cx="7663543" cy="5119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269991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3744912" cy="2736850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6051" name="Picture 3" descr="vfu-bu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325563"/>
            <a:ext cx="4864100" cy="1874837"/>
          </a:xfrm>
          <a:prstGeom prst="rect">
            <a:avLst/>
          </a:prstGeom>
          <a:noFill/>
          <a:ln w="28575">
            <a:solidFill>
              <a:srgbClr val="188C6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6052" name="Text Box 4"/>
          <p:cNvSpPr txBox="1">
            <a:spLocks noChangeArrowheads="1"/>
          </p:cNvSpPr>
          <p:nvPr/>
        </p:nvSpPr>
        <p:spPr bwMode="auto">
          <a:xfrm>
            <a:off x="323850" y="1341438"/>
            <a:ext cx="33924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B48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B48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B48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B48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B4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b="1">
                <a:solidFill>
                  <a:srgbClr val="003300"/>
                </a:solidFill>
              </a:rPr>
              <a:t>1991  - основан от</a:t>
            </a:r>
            <a:r>
              <a:rPr lang="en-US" altLang="bg-BG" sz="1800" b="1">
                <a:solidFill>
                  <a:srgbClr val="003300"/>
                </a:solidFill>
              </a:rPr>
              <a:t> </a:t>
            </a:r>
            <a:endParaRPr lang="bg-BG" altLang="bg-BG" sz="1800" b="1">
              <a:solidFill>
                <a:srgbClr val="0033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b="1">
                <a:solidFill>
                  <a:srgbClr val="003300"/>
                </a:solidFill>
              </a:rPr>
              <a:t>“Асоциация Варненски свободен университет”</a:t>
            </a:r>
          </a:p>
        </p:txBody>
      </p:sp>
      <p:sp>
        <p:nvSpPr>
          <p:cNvPr id="386053" name="Text Box 5"/>
          <p:cNvSpPr txBox="1">
            <a:spLocks noChangeArrowheads="1"/>
          </p:cNvSpPr>
          <p:nvPr/>
        </p:nvSpPr>
        <p:spPr bwMode="auto">
          <a:xfrm>
            <a:off x="4500563" y="3322638"/>
            <a:ext cx="4038600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B48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B48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B48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B48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B4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bg-BG" altLang="bg-BG" sz="1600" b="1">
                <a:solidFill>
                  <a:srgbClr val="003300"/>
                </a:solidFill>
              </a:rPr>
              <a:t>1995. – придобива статут на институция за висше образование от 37-то народно събрание</a:t>
            </a:r>
          </a:p>
          <a:p>
            <a:pPr algn="ctr" eaLnBrk="1" hangingPunct="1">
              <a:spcBef>
                <a:spcPct val="50000"/>
              </a:spcBef>
              <a:buFont typeface="Wingdings" pitchFamily="2" charset="2"/>
              <a:buNone/>
            </a:pPr>
            <a:endParaRPr lang="bg-BG" altLang="bg-BG" sz="1600" b="1">
              <a:solidFill>
                <a:srgbClr val="003300"/>
              </a:solidFill>
              <a:latin typeface="Tahoma" pitchFamily="34" charset="0"/>
            </a:endParaRPr>
          </a:p>
        </p:txBody>
      </p:sp>
      <p:sp>
        <p:nvSpPr>
          <p:cNvPr id="386054" name="Text Box 6"/>
          <p:cNvSpPr txBox="1">
            <a:spLocks noChangeArrowheads="1"/>
          </p:cNvSpPr>
          <p:nvPr/>
        </p:nvSpPr>
        <p:spPr bwMode="auto">
          <a:xfrm>
            <a:off x="152400" y="152400"/>
            <a:ext cx="883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B48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B48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B48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B48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B4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bg-BG" altLang="bg-BG" sz="2800" b="1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ВАРНЕНСКИ СВОБОДЕН УНИВЕРСИТЕТ </a:t>
            </a:r>
            <a:r>
              <a:rPr lang="en-US" altLang="bg-BG" sz="2800" b="1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bg-BG" altLang="bg-BG" sz="2800" b="1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ЧЕРНОРИЗЕЦ ХРАБЪР</a:t>
            </a:r>
            <a:r>
              <a:rPr lang="en-US" altLang="bg-BG" sz="2800" b="1">
                <a:solidFill>
                  <a:srgbClr val="006666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bg-BG" altLang="bg-BG" sz="2800" b="1">
              <a:solidFill>
                <a:srgbClr val="003300"/>
              </a:solidFill>
              <a:latin typeface="Tahom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00563" y="4271963"/>
            <a:ext cx="4491037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B48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B48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B48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B48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B4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 u="sng">
                <a:solidFill>
                  <a:schemeClr val="tx1"/>
                </a:solidFill>
              </a:rPr>
              <a:t>Национална акредитация</a:t>
            </a:r>
            <a:r>
              <a:rPr lang="bg-BG" altLang="bg-BG" sz="1800">
                <a:solidFill>
                  <a:schemeClr val="tx1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solidFill>
                  <a:schemeClr val="tx1"/>
                </a:solidFill>
              </a:rPr>
              <a:t>2001-институционална акредитация от най-висок клас за период от 6 години 2006 – втора институционална акредитация от най-висок клас - "Много добра" за срок от 6 години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bg-BG" altLang="bg-BG" sz="1800">
                <a:solidFill>
                  <a:schemeClr val="tx1"/>
                </a:solidFill>
              </a:rPr>
              <a:t> 2013 – Трета институционална акредитация от най-висок клас - "Много добра" за срок от 6 години</a:t>
            </a:r>
            <a:endParaRPr lang="en-US" altLang="bg-BG" sz="1800" b="1">
              <a:solidFill>
                <a:srgbClr val="660033"/>
              </a:solidFill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6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6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86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86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86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86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052" grpId="0"/>
      <p:bldP spid="386053" grpId="0"/>
      <p:bldP spid="38605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506538"/>
            <a:ext cx="6877050" cy="4941887"/>
          </a:xfrm>
          <a:gradFill rotWithShape="1">
            <a:gsLst>
              <a:gs pos="0">
                <a:srgbClr val="FFCBBD"/>
              </a:gs>
              <a:gs pos="100000">
                <a:srgbClr val="BFEBE1"/>
              </a:gs>
            </a:gsLst>
            <a:lin ang="2700000" scaled="1"/>
          </a:gradFill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normAutofit/>
          </a:bodyPr>
          <a:lstStyle/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ISELL-LIEGE, BELGIUM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ROYAL ACADEMY OF FINE ARTS – ANTWERPEN, BELGIUM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UNIVERSITY COLLEGE OF INTERNATIONAL AND PUBLIC RELATIONS, CZECH REPUBLIC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ECOLE DES DIRIGEANTS ET CREATEURS D'ENTREPRISE, FRANCE 	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INSTITUT D'ETUDES POLITIQUES DE GRENOBLE, FRANCE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FACHHOCHSCHULE LAUSITZ, GERMANY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UNIVERSITA DEGLI STUDI DI MODENA E REGGIO EMILIA, ITALY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UNIVERSITA DEGLI STUDI DI SIENA, ITALY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UNIVERSITA' DEGLI STUDI DI TRENTO, ITALY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INFORMATION SYSTEMS MANAGEMENT INSTITUTE, LATVIA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KLAIPEDA BUSINESS AND TECHNOLOGY COLLEGE, LITHUANIA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STANISLAW STASTIZ SCHOOL OF PUBLIC ADMINISTRATION, POLAND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POLISH OPEN UNIVERSITY- WARSAW, POLAND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UNIVERSIDADE PORTUCALENSE – IDH, PORTUGAL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tabLst>
                <a:tab pos="231775" algn="l"/>
              </a:tabLst>
              <a:defRPr/>
            </a:pPr>
            <a:r>
              <a:rPr lang="en-US" sz="1400" b="1" smtClean="0">
                <a:solidFill>
                  <a:srgbClr val="000000"/>
                </a:solidFill>
              </a:rPr>
              <a:t>UNIVERSITAT POLITECNICA DE CATALUNYA (UPC) TERRASSA, SPAIN</a:t>
            </a:r>
            <a:endParaRPr lang="bg-BG" sz="1400" b="1" smtClean="0">
              <a:solidFill>
                <a:srgbClr val="000000"/>
              </a:solidFill>
            </a:endParaRPr>
          </a:p>
        </p:txBody>
      </p:sp>
      <p:grpSp>
        <p:nvGrpSpPr>
          <p:cNvPr id="77829" name="Group 3"/>
          <p:cNvGrpSpPr>
            <a:grpSpLocks/>
          </p:cNvGrpSpPr>
          <p:nvPr/>
        </p:nvGrpSpPr>
        <p:grpSpPr bwMode="auto">
          <a:xfrm>
            <a:off x="3454400" y="14288"/>
            <a:ext cx="5689600" cy="1200150"/>
            <a:chOff x="3454400" y="13608"/>
            <a:chExt cx="5689600" cy="1199713"/>
          </a:xfrm>
        </p:grpSpPr>
        <p:sp>
          <p:nvSpPr>
            <p:cNvPr id="77831" name="Text Box 6"/>
            <p:cNvSpPr txBox="1">
              <a:spLocks noChangeArrowheads="1"/>
            </p:cNvSpPr>
            <p:nvPr/>
          </p:nvSpPr>
          <p:spPr bwMode="auto">
            <a:xfrm>
              <a:off x="3454400" y="43759"/>
              <a:ext cx="5689600" cy="1169562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000" b="1">
                  <a:solidFill>
                    <a:srgbClr val="006666"/>
                  </a:solidFill>
                </a:rPr>
                <a:t>ВАРНЕНСКИ</a:t>
              </a:r>
              <a:r>
                <a:rPr lang="bg-BG" altLang="bg-BG" sz="24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r>
                <a:rPr lang="en-US" altLang="bg-BG" sz="2400" b="1">
                  <a:solidFill>
                    <a:srgbClr val="006666"/>
                  </a:solidFill>
                </a:rPr>
                <a:t> </a:t>
              </a:r>
              <a:r>
                <a:rPr lang="en-US" altLang="bg-BG" sz="2200" b="1">
                  <a:solidFill>
                    <a:srgbClr val="006666"/>
                  </a:solidFill>
                </a:rPr>
                <a:t>		</a:t>
              </a:r>
              <a:r>
                <a:rPr lang="bg-BG" altLang="bg-BG" sz="2200" b="1">
                  <a:solidFill>
                    <a:srgbClr val="006666"/>
                  </a:solidFill>
                </a:rPr>
                <a:t>	</a:t>
              </a:r>
              <a:endParaRPr lang="bg-BG" altLang="bg-BG" sz="2200" b="1"/>
            </a:p>
          </p:txBody>
        </p:sp>
        <p:pic>
          <p:nvPicPr>
            <p:cNvPr id="77832" name="Picture 7" descr="vfu-logo-we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082" y="13608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30" name="Rectangle 1"/>
          <p:cNvSpPr>
            <a:spLocks noChangeArrowheads="1"/>
          </p:cNvSpPr>
          <p:nvPr/>
        </p:nvSpPr>
        <p:spPr bwMode="auto">
          <a:xfrm>
            <a:off x="766763" y="906463"/>
            <a:ext cx="7140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ЕРАЗЪМ</a:t>
            </a:r>
            <a:r>
              <a:rPr lang="en-US" altLang="bg-BG" b="1"/>
              <a:t> </a:t>
            </a:r>
            <a:r>
              <a:rPr lang="bg-BG" altLang="bg-BG" b="1"/>
              <a:t>МОБИЛНОСТ</a:t>
            </a:r>
            <a:r>
              <a:rPr lang="en-US" altLang="bg-BG" b="1"/>
              <a:t> </a:t>
            </a:r>
            <a:r>
              <a:rPr lang="bg-BG" altLang="bg-BG" b="1"/>
              <a:t>И</a:t>
            </a:r>
            <a:r>
              <a:rPr lang="en-US" altLang="bg-BG" b="1"/>
              <a:t> </a:t>
            </a:r>
            <a:r>
              <a:rPr lang="bg-BG" altLang="bg-BG" b="1"/>
              <a:t>ПАРТНИРАЩИ УНИВЕРСИТЕТИ</a:t>
            </a:r>
            <a:br>
              <a:rPr lang="bg-BG" altLang="bg-BG" b="1"/>
            </a:br>
            <a:endParaRPr lang="en-US" altLang="bg-BG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AutoShape 39"/>
          <p:cNvSpPr>
            <a:spLocks noChangeArrowheads="1"/>
          </p:cNvSpPr>
          <p:nvPr/>
        </p:nvSpPr>
        <p:spPr bwMode="auto">
          <a:xfrm>
            <a:off x="6516688" y="5815013"/>
            <a:ext cx="2519362" cy="10001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/>
          </a:p>
        </p:txBody>
      </p:sp>
      <p:sp>
        <p:nvSpPr>
          <p:cNvPr id="78851" name="AutoShape 36"/>
          <p:cNvSpPr>
            <a:spLocks noChangeArrowheads="1"/>
          </p:cNvSpPr>
          <p:nvPr/>
        </p:nvSpPr>
        <p:spPr bwMode="auto">
          <a:xfrm>
            <a:off x="179388" y="4146550"/>
            <a:ext cx="2447925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/>
          </a:p>
        </p:txBody>
      </p:sp>
      <p:sp>
        <p:nvSpPr>
          <p:cNvPr id="78852" name="AutoShape 4"/>
          <p:cNvSpPr>
            <a:spLocks noChangeArrowheads="1"/>
          </p:cNvSpPr>
          <p:nvPr/>
        </p:nvSpPr>
        <p:spPr bwMode="auto">
          <a:xfrm>
            <a:off x="179388" y="1341438"/>
            <a:ext cx="2447925" cy="26670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/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300038" y="1312863"/>
            <a:ext cx="232727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ЕВРОПЕЙСКИЯТ БИЗНЕС –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ГАРАНТ ЗА ПРОФЕСИОНАЛНАТА ПРИГОДНОСТ НА ЗАВЪРШВАЩИТЕ ВАРНЕНСКИЯ СВОБОДЕН УНИВЕРСИТЕТ “ЧЕРНОРИЗЕЦ ХРАБЪР”</a:t>
            </a:r>
            <a:endParaRPr lang="en-US" altLang="bg-BG" sz="1400" b="1"/>
          </a:p>
        </p:txBody>
      </p:sp>
      <p:sp>
        <p:nvSpPr>
          <p:cNvPr id="78854" name="AutoShape 7"/>
          <p:cNvSpPr>
            <a:spLocks noChangeAspect="1" noChangeArrowheads="1" noTextEdit="1"/>
          </p:cNvSpPr>
          <p:nvPr/>
        </p:nvSpPr>
        <p:spPr bwMode="gray">
          <a:xfrm flipH="1">
            <a:off x="5822950" y="1312863"/>
            <a:ext cx="9096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8855" name="Picture 24" descr="logo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3" y="5084763"/>
            <a:ext cx="305117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AutoShape 29"/>
          <p:cNvSpPr>
            <a:spLocks noChangeAspect="1" noChangeArrowheads="1" noTextEdit="1"/>
          </p:cNvSpPr>
          <p:nvPr/>
        </p:nvSpPr>
        <p:spPr bwMode="gray">
          <a:xfrm flipH="1">
            <a:off x="5867400" y="4149725"/>
            <a:ext cx="909638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7" name="Text Box 37"/>
          <p:cNvSpPr txBox="1">
            <a:spLocks noChangeArrowheads="1"/>
          </p:cNvSpPr>
          <p:nvPr/>
        </p:nvSpPr>
        <p:spPr bwMode="auto">
          <a:xfrm>
            <a:off x="228600" y="4365625"/>
            <a:ext cx="23272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ЕВРОПЕЙСКИ КЛЪСТЕР НА ЗНАНИЕТО И НАУЧНИТЕ ИЗСЛЕДВАНИЯ ЗА УСТОЙЧИВО РАЗВИТИЕ</a:t>
            </a:r>
            <a:endParaRPr lang="en-US" altLang="bg-BG" sz="1400" b="1"/>
          </a:p>
        </p:txBody>
      </p:sp>
      <p:sp>
        <p:nvSpPr>
          <p:cNvPr id="78858" name="Text Box 38"/>
          <p:cNvSpPr txBox="1">
            <a:spLocks noChangeArrowheads="1"/>
          </p:cNvSpPr>
          <p:nvPr/>
        </p:nvSpPr>
        <p:spPr bwMode="auto">
          <a:xfrm>
            <a:off x="6659563" y="4271963"/>
            <a:ext cx="23272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АКАДЕМИЧНО ПРЕДПРИЕМАЧЕСТВО В ТУРИЗМА</a:t>
            </a:r>
            <a:endParaRPr lang="en-US" altLang="bg-BG" sz="1400" b="1"/>
          </a:p>
        </p:txBody>
      </p:sp>
      <p:sp>
        <p:nvSpPr>
          <p:cNvPr id="78859" name="Text Box 40"/>
          <p:cNvSpPr txBox="1">
            <a:spLocks noChangeArrowheads="1"/>
          </p:cNvSpPr>
          <p:nvPr/>
        </p:nvSpPr>
        <p:spPr bwMode="auto">
          <a:xfrm>
            <a:off x="6630988" y="5903913"/>
            <a:ext cx="2327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ОБРАЗОВАНИЕ НА БАЗАТА НА СХОДНИ УМЕНИЯ И ПОТРЕБНОСТИ</a:t>
            </a:r>
            <a:endParaRPr lang="en-US" altLang="bg-BG" sz="1400" b="1"/>
          </a:p>
        </p:txBody>
      </p:sp>
      <p:sp>
        <p:nvSpPr>
          <p:cNvPr id="78860" name="Freeform 42"/>
          <p:cNvSpPr>
            <a:spLocks/>
          </p:cNvSpPr>
          <p:nvPr/>
        </p:nvSpPr>
        <p:spPr bwMode="gray">
          <a:xfrm flipH="1">
            <a:off x="5715000" y="1071563"/>
            <a:ext cx="903288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1" name="Freeform 43"/>
          <p:cNvSpPr>
            <a:spLocks/>
          </p:cNvSpPr>
          <p:nvPr/>
        </p:nvSpPr>
        <p:spPr bwMode="gray">
          <a:xfrm flipH="1">
            <a:off x="5724525" y="4779963"/>
            <a:ext cx="903288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2" name="Freeform 46"/>
          <p:cNvSpPr>
            <a:spLocks/>
          </p:cNvSpPr>
          <p:nvPr/>
        </p:nvSpPr>
        <p:spPr bwMode="gray">
          <a:xfrm>
            <a:off x="2471738" y="1081088"/>
            <a:ext cx="790575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3" name="Freeform 47"/>
          <p:cNvSpPr>
            <a:spLocks/>
          </p:cNvSpPr>
          <p:nvPr/>
        </p:nvSpPr>
        <p:spPr bwMode="gray">
          <a:xfrm>
            <a:off x="2484438" y="4924425"/>
            <a:ext cx="792162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4" name="Freeform 48"/>
          <p:cNvSpPr>
            <a:spLocks/>
          </p:cNvSpPr>
          <p:nvPr/>
        </p:nvSpPr>
        <p:spPr bwMode="gray">
          <a:xfrm flipH="1">
            <a:off x="2339975" y="3716338"/>
            <a:ext cx="504825" cy="8096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7" name="Freeform 52"/>
          <p:cNvSpPr>
            <a:spLocks/>
          </p:cNvSpPr>
          <p:nvPr/>
        </p:nvSpPr>
        <p:spPr bwMode="gray">
          <a:xfrm rot="4344446" flipH="1">
            <a:off x="4198937" y="1019197"/>
            <a:ext cx="720725" cy="99377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8" name="AutoShape 39"/>
          <p:cNvSpPr>
            <a:spLocks noChangeArrowheads="1"/>
          </p:cNvSpPr>
          <p:nvPr/>
        </p:nvSpPr>
        <p:spPr bwMode="auto">
          <a:xfrm>
            <a:off x="6516688" y="4143375"/>
            <a:ext cx="2519362" cy="10001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/>
          </a:p>
        </p:txBody>
      </p:sp>
      <p:sp>
        <p:nvSpPr>
          <p:cNvPr id="78869" name="Text Box 38"/>
          <p:cNvSpPr txBox="1">
            <a:spLocks noChangeArrowheads="1"/>
          </p:cNvSpPr>
          <p:nvPr/>
        </p:nvSpPr>
        <p:spPr bwMode="auto">
          <a:xfrm>
            <a:off x="6659563" y="2786063"/>
            <a:ext cx="2327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ЧЕРНОМОРСКИ АКАДЕМИЧНИ МРЕЖИ</a:t>
            </a:r>
            <a:endParaRPr lang="en-US" altLang="bg-BG" sz="1400" b="1"/>
          </a:p>
        </p:txBody>
      </p:sp>
      <p:sp>
        <p:nvSpPr>
          <p:cNvPr id="78870" name="AutoShape 39"/>
          <p:cNvSpPr>
            <a:spLocks noChangeArrowheads="1"/>
          </p:cNvSpPr>
          <p:nvPr/>
        </p:nvSpPr>
        <p:spPr bwMode="auto">
          <a:xfrm>
            <a:off x="6516688" y="2571750"/>
            <a:ext cx="2519362" cy="10001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/>
          </a:p>
        </p:txBody>
      </p:sp>
      <p:sp>
        <p:nvSpPr>
          <p:cNvPr id="78871" name="Text Box 38"/>
          <p:cNvSpPr txBox="1">
            <a:spLocks noChangeArrowheads="1"/>
          </p:cNvSpPr>
          <p:nvPr/>
        </p:nvSpPr>
        <p:spPr bwMode="auto">
          <a:xfrm>
            <a:off x="6659563" y="1271588"/>
            <a:ext cx="23272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/>
              <a:t>ЧЕРНОМОРСКА АКАДЕМИЧНА АСОЦИАЦИЯ</a:t>
            </a:r>
            <a:endParaRPr lang="en-US" altLang="bg-BG" sz="1400" b="1"/>
          </a:p>
        </p:txBody>
      </p:sp>
      <p:sp>
        <p:nvSpPr>
          <p:cNvPr id="78872" name="AutoShape 39"/>
          <p:cNvSpPr>
            <a:spLocks noChangeArrowheads="1"/>
          </p:cNvSpPr>
          <p:nvPr/>
        </p:nvSpPr>
        <p:spPr bwMode="auto">
          <a:xfrm>
            <a:off x="6516688" y="1143000"/>
            <a:ext cx="2519362" cy="10001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/>
          </a:p>
        </p:txBody>
      </p:sp>
      <p:sp>
        <p:nvSpPr>
          <p:cNvPr id="78873" name="Freeform 42"/>
          <p:cNvSpPr>
            <a:spLocks/>
          </p:cNvSpPr>
          <p:nvPr/>
        </p:nvSpPr>
        <p:spPr bwMode="gray">
          <a:xfrm flipH="1">
            <a:off x="5715000" y="1571625"/>
            <a:ext cx="903288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74" name="Freeform 42"/>
          <p:cNvSpPr>
            <a:spLocks/>
          </p:cNvSpPr>
          <p:nvPr/>
        </p:nvSpPr>
        <p:spPr bwMode="gray">
          <a:xfrm flipH="1">
            <a:off x="5715000" y="2571750"/>
            <a:ext cx="903288" cy="1241425"/>
          </a:xfrm>
          <a:custGeom>
            <a:avLst/>
            <a:gdLst>
              <a:gd name="T0" fmla="*/ 2147483647 w 580"/>
              <a:gd name="T1" fmla="*/ 0 h 798"/>
              <a:gd name="T2" fmla="*/ 2147483647 w 580"/>
              <a:gd name="T3" fmla="*/ 2147483647 h 798"/>
              <a:gd name="T4" fmla="*/ 2147483647 w 580"/>
              <a:gd name="T5" fmla="*/ 2147483647 h 798"/>
              <a:gd name="T6" fmla="*/ 2147483647 w 580"/>
              <a:gd name="T7" fmla="*/ 2147483647 h 798"/>
              <a:gd name="T8" fmla="*/ 2147483647 w 580"/>
              <a:gd name="T9" fmla="*/ 2147483647 h 798"/>
              <a:gd name="T10" fmla="*/ 2147483647 w 580"/>
              <a:gd name="T11" fmla="*/ 2147483647 h 798"/>
              <a:gd name="T12" fmla="*/ 2147483647 w 580"/>
              <a:gd name="T13" fmla="*/ 2147483647 h 798"/>
              <a:gd name="T14" fmla="*/ 2147483647 w 580"/>
              <a:gd name="T15" fmla="*/ 2147483647 h 798"/>
              <a:gd name="T16" fmla="*/ 2147483647 w 580"/>
              <a:gd name="T17" fmla="*/ 2147483647 h 798"/>
              <a:gd name="T18" fmla="*/ 2147483647 w 580"/>
              <a:gd name="T19" fmla="*/ 2147483647 h 798"/>
              <a:gd name="T20" fmla="*/ 2147483647 w 580"/>
              <a:gd name="T21" fmla="*/ 2147483647 h 798"/>
              <a:gd name="T22" fmla="*/ 2147483647 w 580"/>
              <a:gd name="T23" fmla="*/ 2147483647 h 798"/>
              <a:gd name="T24" fmla="*/ 0 w 580"/>
              <a:gd name="T25" fmla="*/ 2147483647 h 798"/>
              <a:gd name="T26" fmla="*/ 2147483647 w 580"/>
              <a:gd name="T27" fmla="*/ 2147483647 h 798"/>
              <a:gd name="T28" fmla="*/ 2147483647 w 580"/>
              <a:gd name="T29" fmla="*/ 2147483647 h 798"/>
              <a:gd name="T30" fmla="*/ 2147483647 w 580"/>
              <a:gd name="T31" fmla="*/ 2147483647 h 798"/>
              <a:gd name="T32" fmla="*/ 2147483647 w 580"/>
              <a:gd name="T33" fmla="*/ 2147483647 h 798"/>
              <a:gd name="T34" fmla="*/ 2147483647 w 580"/>
              <a:gd name="T35" fmla="*/ 2147483647 h 798"/>
              <a:gd name="T36" fmla="*/ 2147483647 w 580"/>
              <a:gd name="T37" fmla="*/ 2147483647 h 798"/>
              <a:gd name="T38" fmla="*/ 2147483647 w 580"/>
              <a:gd name="T39" fmla="*/ 2147483647 h 798"/>
              <a:gd name="T40" fmla="*/ 2147483647 w 580"/>
              <a:gd name="T41" fmla="*/ 2147483647 h 798"/>
              <a:gd name="T42" fmla="*/ 2147483647 w 580"/>
              <a:gd name="T43" fmla="*/ 2147483647 h 798"/>
              <a:gd name="T44" fmla="*/ 2147483647 w 580"/>
              <a:gd name="T45" fmla="*/ 2147483647 h 798"/>
              <a:gd name="T46" fmla="*/ 2147483647 w 580"/>
              <a:gd name="T47" fmla="*/ 2147483647 h 798"/>
              <a:gd name="T48" fmla="*/ 2147483647 w 580"/>
              <a:gd name="T49" fmla="*/ 2147483647 h 798"/>
              <a:gd name="T50" fmla="*/ 2147483647 w 580"/>
              <a:gd name="T51" fmla="*/ 2147483647 h 798"/>
              <a:gd name="T52" fmla="*/ 2147483647 w 580"/>
              <a:gd name="T53" fmla="*/ 0 h 798"/>
              <a:gd name="T54" fmla="*/ 2147483647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rgbClr val="3DC5C5"/>
              </a:gs>
              <a:gs pos="100000">
                <a:srgbClr val="C1EDE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167064" y="3989388"/>
            <a:ext cx="2519362" cy="5365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Академичен парк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2020</a:t>
            </a:r>
          </a:p>
        </p:txBody>
      </p:sp>
      <p:sp>
        <p:nvSpPr>
          <p:cNvPr id="2" name="AutoShape 23"/>
          <p:cNvSpPr>
            <a:spLocks noChangeArrowheads="1"/>
          </p:cNvSpPr>
          <p:nvPr/>
        </p:nvSpPr>
        <p:spPr bwMode="auto">
          <a:xfrm>
            <a:off x="2950370" y="2962275"/>
            <a:ext cx="2952750" cy="863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b="1"/>
              <a:t>Експерти и студенти –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b="1"/>
              <a:t>партньорство за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b="1"/>
              <a:t>конкурентоспособност</a:t>
            </a:r>
            <a:endParaRPr lang="bg-BG" altLang="bg-BG" b="1"/>
          </a:p>
        </p:txBody>
      </p:sp>
      <p:sp>
        <p:nvSpPr>
          <p:cNvPr id="33" name="AutoShape 23"/>
          <p:cNvSpPr>
            <a:spLocks noChangeArrowheads="1"/>
          </p:cNvSpPr>
          <p:nvPr/>
        </p:nvSpPr>
        <p:spPr bwMode="auto">
          <a:xfrm>
            <a:off x="2880519" y="2031206"/>
            <a:ext cx="3163888" cy="797719"/>
          </a:xfrm>
          <a:prstGeom prst="roundRect">
            <a:avLst>
              <a:gd name="adj" fmla="val 9926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b="1" dirty="0" err="1" smtClean="0">
                <a:solidFill>
                  <a:srgbClr val="FF0000"/>
                </a:solidFill>
              </a:rPr>
              <a:t>Дигитално</a:t>
            </a:r>
            <a:r>
              <a:rPr lang="ru-RU" altLang="bg-BG" b="1" dirty="0" smtClean="0">
                <a:solidFill>
                  <a:srgbClr val="FF0000"/>
                </a:solidFill>
              </a:rPr>
              <a:t> образование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b="1" dirty="0" smtClean="0">
                <a:solidFill>
                  <a:srgbClr val="FF0000"/>
                </a:solidFill>
              </a:rPr>
              <a:t>за </a:t>
            </a:r>
            <a:r>
              <a:rPr lang="ru-RU" altLang="bg-BG" b="1" dirty="0" err="1" smtClean="0">
                <a:solidFill>
                  <a:srgbClr val="FF0000"/>
                </a:solidFill>
              </a:rPr>
              <a:t>икономически</a:t>
            </a:r>
            <a:r>
              <a:rPr lang="ru-RU" altLang="bg-BG" b="1" dirty="0" smtClean="0">
                <a:solidFill>
                  <a:srgbClr val="FF0000"/>
                </a:solidFill>
              </a:rPr>
              <a:t> </a:t>
            </a:r>
            <a:r>
              <a:rPr lang="ru-RU" altLang="bg-BG" b="1" dirty="0" err="1" smtClean="0">
                <a:solidFill>
                  <a:srgbClr val="FF0000"/>
                </a:solidFill>
              </a:rPr>
              <a:t>растеж</a:t>
            </a:r>
            <a:endParaRPr lang="ru-RU" altLang="bg-BG" b="1" dirty="0" smtClean="0">
              <a:solidFill>
                <a:srgbClr val="FF0000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b="1" dirty="0" smtClean="0">
                <a:solidFill>
                  <a:srgbClr val="FF0000"/>
                </a:solidFill>
              </a:rPr>
              <a:t> и </a:t>
            </a:r>
            <a:r>
              <a:rPr lang="ru-RU" altLang="bg-BG" b="1" dirty="0" err="1" smtClean="0">
                <a:solidFill>
                  <a:srgbClr val="FF0000"/>
                </a:solidFill>
              </a:rPr>
              <a:t>социално</a:t>
            </a:r>
            <a:r>
              <a:rPr lang="ru-RU" altLang="bg-BG" b="1" dirty="0" smtClean="0">
                <a:solidFill>
                  <a:srgbClr val="FF0000"/>
                </a:solidFill>
              </a:rPr>
              <a:t> </a:t>
            </a:r>
            <a:r>
              <a:rPr lang="ru-RU" altLang="bg-BG" b="1" dirty="0" err="1" smtClean="0">
                <a:solidFill>
                  <a:srgbClr val="FF0000"/>
                </a:solidFill>
              </a:rPr>
              <a:t>сближаване</a:t>
            </a:r>
            <a:endParaRPr lang="bg-BG" altLang="bg-BG" b="1" dirty="0">
              <a:solidFill>
                <a:srgbClr val="FF0000"/>
              </a:solidFill>
            </a:endParaRPr>
          </a:p>
        </p:txBody>
      </p:sp>
      <p:grpSp>
        <p:nvGrpSpPr>
          <p:cNvPr id="78878" name="Group 33"/>
          <p:cNvGrpSpPr>
            <a:grpSpLocks/>
          </p:cNvGrpSpPr>
          <p:nvPr/>
        </p:nvGrpSpPr>
        <p:grpSpPr bwMode="auto">
          <a:xfrm>
            <a:off x="3454400" y="14288"/>
            <a:ext cx="5689600" cy="857250"/>
            <a:chOff x="3454400" y="13608"/>
            <a:chExt cx="5689600" cy="857250"/>
          </a:xfrm>
        </p:grpSpPr>
        <p:sp>
          <p:nvSpPr>
            <p:cNvPr id="78881" name="Text Box 6"/>
            <p:cNvSpPr txBox="1">
              <a:spLocks noChangeArrowheads="1"/>
            </p:cNvSpPr>
            <p:nvPr/>
          </p:nvSpPr>
          <p:spPr bwMode="auto">
            <a:xfrm>
              <a:off x="3454400" y="43770"/>
              <a:ext cx="5689600" cy="738188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</p:txBody>
        </p:sp>
        <p:pic>
          <p:nvPicPr>
            <p:cNvPr id="78882" name="Picture 7" descr="vfu-logo-we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082" y="13608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8879" name="Text Box 49"/>
          <p:cNvSpPr txBox="1">
            <a:spLocks noChangeArrowheads="1"/>
          </p:cNvSpPr>
          <p:nvPr/>
        </p:nvSpPr>
        <p:spPr bwMode="auto">
          <a:xfrm>
            <a:off x="0" y="795338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000" b="1"/>
              <a:t>ПРОЕКТИ НА ВСУ</a:t>
            </a:r>
            <a:endParaRPr lang="en-US" altLang="bg-BG" sz="2000" b="1"/>
          </a:p>
        </p:txBody>
      </p:sp>
      <p:sp>
        <p:nvSpPr>
          <p:cNvPr id="34" name="AutoShape 23"/>
          <p:cNvSpPr>
            <a:spLocks noChangeArrowheads="1"/>
          </p:cNvSpPr>
          <p:nvPr/>
        </p:nvSpPr>
        <p:spPr bwMode="auto">
          <a:xfrm>
            <a:off x="3211513" y="4691063"/>
            <a:ext cx="2519362" cy="5365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b="1"/>
              <a:t>Smart Future</a:t>
            </a:r>
            <a:endParaRPr lang="bg-BG" altLang="bg-BG" b="1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-1669089" y="5644868"/>
            <a:ext cx="11635525" cy="1484267"/>
          </a:xfrm>
          <a:custGeom>
            <a:avLst/>
            <a:gdLst/>
            <a:ahLst/>
            <a:cxnLst/>
            <a:rect l="0" t="0" r="0" b="0"/>
            <a:pathLst>
              <a:path w="465421" h="44528" extrusionOk="0">
                <a:moveTo>
                  <a:pt x="50019" y="26166"/>
                </a:moveTo>
                <a:cubicBezTo>
                  <a:pt x="113336" y="19866"/>
                  <a:pt x="362536" y="-2302"/>
                  <a:pt x="423222" y="329"/>
                </a:cubicBezTo>
                <a:cubicBezTo>
                  <a:pt x="483907" y="2960"/>
                  <a:pt x="477448" y="35656"/>
                  <a:pt x="414131" y="41956"/>
                </a:cubicBezTo>
                <a:cubicBezTo>
                  <a:pt x="350814" y="48255"/>
                  <a:pt x="104005" y="40759"/>
                  <a:pt x="43320" y="38128"/>
                </a:cubicBezTo>
                <a:cubicBezTo>
                  <a:pt x="-17365" y="35496"/>
                  <a:pt x="-13298" y="32465"/>
                  <a:pt x="50019" y="26166"/>
                </a:cubicBezTo>
                <a:close/>
              </a:path>
            </a:pathLst>
          </a:custGeom>
          <a:solidFill>
            <a:srgbClr val="0295A7"/>
          </a:solidFill>
          <a:ln>
            <a:noFill/>
          </a:ln>
        </p:spPr>
      </p:sp>
      <p:sp>
        <p:nvSpPr>
          <p:cNvPr id="186" name="Shape 186"/>
          <p:cNvSpPr txBox="1"/>
          <p:nvPr/>
        </p:nvSpPr>
        <p:spPr>
          <a:xfrm>
            <a:off x="6670425" y="6213310"/>
            <a:ext cx="2124000" cy="64468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000" dirty="0" smtClean="0">
                <a:solidFill>
                  <a:srgbClr val="FFFFFF"/>
                </a:solidFill>
              </a:rPr>
              <a:t>www.vfu.bg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188" name="Shape 188"/>
          <p:cNvSpPr/>
          <p:nvPr/>
        </p:nvSpPr>
        <p:spPr>
          <a:xfrm>
            <a:off x="0" y="0"/>
            <a:ext cx="9144000" cy="1219199"/>
          </a:xfrm>
          <a:prstGeom prst="rect">
            <a:avLst/>
          </a:prstGeom>
          <a:solidFill>
            <a:srgbClr val="0295A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 txBox="1"/>
          <p:nvPr/>
        </p:nvSpPr>
        <p:spPr>
          <a:xfrm>
            <a:off x="279200" y="309700"/>
            <a:ext cx="8515200" cy="63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bg-BG" sz="2400" b="1" dirty="0" smtClean="0">
                <a:solidFill>
                  <a:schemeClr val="bg1"/>
                </a:solidFill>
              </a:rPr>
              <a:t>ВСУ – активен участник в международната предприемаческа и бизнес екосистема   </a:t>
            </a:r>
            <a:endParaRPr lang="en-GB" sz="2400" b="1" dirty="0">
              <a:solidFill>
                <a:schemeClr val="bg1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 b="4576"/>
          <a:stretch/>
        </p:blipFill>
        <p:spPr>
          <a:xfrm>
            <a:off x="3488911" y="1219199"/>
            <a:ext cx="5655089" cy="4821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318739"/>
            <a:ext cx="3810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 Интернационализация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Обединяване на ресурси, инфраструктура и капацитет</a:t>
            </a:r>
          </a:p>
          <a:p>
            <a:pPr>
              <a:buFont typeface="Arial" pitchFamily="34" charset="0"/>
              <a:buChar char="•"/>
            </a:pPr>
            <a:endParaRPr lang="bg-BG" sz="24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 Разпространяване и внедряване на добри практики</a:t>
            </a:r>
          </a:p>
          <a:p>
            <a:pPr>
              <a:buFont typeface="Arial" pitchFamily="34" charset="0"/>
              <a:buChar char="•"/>
            </a:pPr>
            <a:endParaRPr lang="bg-BG" sz="2400" b="1" dirty="0" smtClean="0">
              <a:solidFill>
                <a:srgbClr val="00206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bg-BG" sz="2400" b="1" dirty="0" smtClean="0">
                <a:solidFill>
                  <a:srgbClr val="002060"/>
                </a:solidFill>
              </a:rPr>
              <a:t> </a:t>
            </a:r>
            <a:r>
              <a:rPr lang="bg-BG" sz="2400" b="1" dirty="0" err="1" smtClean="0">
                <a:solidFill>
                  <a:srgbClr val="002060"/>
                </a:solidFill>
              </a:rPr>
              <a:t>Синергия</a:t>
            </a:r>
            <a:r>
              <a:rPr lang="bg-BG" sz="2400" b="1" dirty="0" smtClean="0">
                <a:solidFill>
                  <a:srgbClr val="002060"/>
                </a:solidFill>
              </a:rPr>
              <a:t> и добавена стойност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935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3543" y="380999"/>
            <a:ext cx="9144000" cy="664029"/>
          </a:xfrm>
          <a:prstGeom prst="rect">
            <a:avLst/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kern="0" dirty="0" smtClean="0">
              <a:solidFill>
                <a:schemeClr val="bg1"/>
              </a:solidFill>
            </a:endParaRPr>
          </a:p>
          <a:p>
            <a:pPr algn="ctr"/>
            <a:r>
              <a:rPr lang="ru-RU" sz="4000" b="1" kern="0" dirty="0" err="1" smtClean="0">
                <a:solidFill>
                  <a:schemeClr val="bg1"/>
                </a:solidFill>
              </a:rPr>
              <a:t>Алианс</a:t>
            </a:r>
            <a:r>
              <a:rPr lang="ru-RU" sz="4000" b="1" kern="0" dirty="0" smtClean="0">
                <a:solidFill>
                  <a:schemeClr val="bg1"/>
                </a:solidFill>
              </a:rPr>
              <a:t> 4.0</a:t>
            </a:r>
            <a:endParaRPr lang="ru-RU" sz="4000" b="1" kern="0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latin typeface="+mj-lt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685800" y="4628957"/>
            <a:ext cx="80705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kern="0" dirty="0" smtClean="0">
                <a:solidFill>
                  <a:srgbClr val="000066"/>
                </a:solidFill>
                <a:latin typeface="Arial"/>
              </a:rPr>
              <a:t> </a:t>
            </a:r>
            <a:endParaRPr lang="en-US" sz="2800" b="1" kern="0" dirty="0">
              <a:solidFill>
                <a:srgbClr val="000066"/>
              </a:solidFill>
              <a:latin typeface="Arial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-10886" y="2209800"/>
            <a:ext cx="1981200" cy="20016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Университети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7467600" y="2391991"/>
            <a:ext cx="45719" cy="4571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7385594" y="1985458"/>
            <a:ext cx="1722120" cy="190074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2060"/>
                </a:solidFill>
              </a:rPr>
              <a:t>Бизнес</a:t>
            </a:r>
            <a:endParaRPr lang="bg-BG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5334000"/>
            <a:ext cx="768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 </a:t>
            </a:r>
            <a:endParaRPr lang="bg-BG" dirty="0"/>
          </a:p>
        </p:txBody>
      </p:sp>
      <p:sp>
        <p:nvSpPr>
          <p:cNvPr id="9" name="Up Arrow Callout 8"/>
          <p:cNvSpPr/>
          <p:nvPr/>
        </p:nvSpPr>
        <p:spPr>
          <a:xfrm>
            <a:off x="1562825" y="5638799"/>
            <a:ext cx="6629400" cy="111795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b="1" dirty="0">
                <a:solidFill>
                  <a:srgbClr val="002060"/>
                </a:solidFill>
              </a:rPr>
              <a:t>Човешки капитал за </a:t>
            </a:r>
            <a:r>
              <a:rPr lang="bg-BG" sz="2800" b="1" dirty="0" smtClean="0">
                <a:solidFill>
                  <a:srgbClr val="002060"/>
                </a:solidFill>
              </a:rPr>
              <a:t>ерата 4.0</a:t>
            </a:r>
            <a:endParaRPr lang="bg-BG" sz="2800" b="1" dirty="0">
              <a:solidFill>
                <a:srgbClr val="00206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14" y="1209487"/>
            <a:ext cx="5353093" cy="3942689"/>
          </a:xfrm>
          <a:prstGeom prst="rect">
            <a:avLst/>
          </a:prstGeom>
        </p:spPr>
      </p:pic>
      <p:sp>
        <p:nvSpPr>
          <p:cNvPr id="3" name="Curved Up Arrow 2"/>
          <p:cNvSpPr/>
          <p:nvPr/>
        </p:nvSpPr>
        <p:spPr>
          <a:xfrm>
            <a:off x="3276600" y="5152177"/>
            <a:ext cx="2895600" cy="551156"/>
          </a:xfrm>
          <a:prstGeom prst="curvedUpArrow">
            <a:avLst>
              <a:gd name="adj1" fmla="val 4219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82469" y="5206191"/>
            <a:ext cx="1694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bg-BG" sz="2000" b="1" dirty="0" smtClean="0">
                <a:solidFill>
                  <a:srgbClr val="002060"/>
                </a:solidFill>
                <a:latin typeface="+mn-lt"/>
              </a:rPr>
              <a:t>Институции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0848339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9" name="AutoShape 49"/>
          <p:cNvSpPr>
            <a:spLocks noChangeArrowheads="1"/>
          </p:cNvSpPr>
          <p:nvPr/>
        </p:nvSpPr>
        <p:spPr bwMode="auto">
          <a:xfrm>
            <a:off x="352660" y="2906592"/>
            <a:ext cx="7516328" cy="108584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Работещи отношения между университетите, бизнеса, НПО и </a:t>
            </a:r>
          </a:p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държавните структури за  реализация на плана за цифрово </a:t>
            </a:r>
          </a:p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образование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grpSp>
        <p:nvGrpSpPr>
          <p:cNvPr id="41010" name="Group 50"/>
          <p:cNvGrpSpPr>
            <a:grpSpLocks/>
          </p:cNvGrpSpPr>
          <p:nvPr/>
        </p:nvGrpSpPr>
        <p:grpSpPr bwMode="auto">
          <a:xfrm>
            <a:off x="7685167" y="3066957"/>
            <a:ext cx="333375" cy="304800"/>
            <a:chOff x="2078" y="1680"/>
            <a:chExt cx="1615" cy="1615"/>
          </a:xfrm>
        </p:grpSpPr>
        <p:sp>
          <p:nvSpPr>
            <p:cNvPr id="41011" name="Oval 5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12" name="Oval 5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13" name="Oval 5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14" name="Oval 5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15" name="Oval 5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16" name="Oval 5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304800"/>
            <a:ext cx="91440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b="1" dirty="0" smtClean="0">
                <a:solidFill>
                  <a:srgbClr val="FFFFFF"/>
                </a:solidFill>
              </a:rPr>
              <a:t>Цели на Алианса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43" name="AutoShape 49"/>
          <p:cNvSpPr>
            <a:spLocks noChangeArrowheads="1"/>
          </p:cNvSpPr>
          <p:nvPr/>
        </p:nvSpPr>
        <p:spPr bwMode="auto">
          <a:xfrm>
            <a:off x="1981200" y="4053826"/>
            <a:ext cx="6395701" cy="125454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Създаване на добавена стойност, </a:t>
            </a:r>
          </a:p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и на човешки капитал за реализация на цифровата </a:t>
            </a:r>
          </a:p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трансформация</a:t>
            </a:r>
          </a:p>
          <a:p>
            <a:pPr eaLnBrk="0" hangingPunct="0"/>
            <a:endParaRPr lang="en-US" altLang="en-US" dirty="0">
              <a:solidFill>
                <a:srgbClr val="000000"/>
              </a:solidFill>
            </a:endParaRPr>
          </a:p>
        </p:txBody>
      </p:sp>
      <p:grpSp>
        <p:nvGrpSpPr>
          <p:cNvPr id="44" name="Group 50"/>
          <p:cNvGrpSpPr>
            <a:grpSpLocks/>
          </p:cNvGrpSpPr>
          <p:nvPr/>
        </p:nvGrpSpPr>
        <p:grpSpPr bwMode="auto">
          <a:xfrm>
            <a:off x="8210213" y="4271088"/>
            <a:ext cx="333375" cy="304800"/>
            <a:chOff x="2078" y="1680"/>
            <a:chExt cx="1615" cy="1615"/>
          </a:xfrm>
        </p:grpSpPr>
        <p:sp>
          <p:nvSpPr>
            <p:cNvPr id="45" name="Oval 5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Oval 5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Oval 5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Oval 5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Oval 5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Oval 5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" name="AutoShape 49"/>
          <p:cNvSpPr>
            <a:spLocks noChangeArrowheads="1"/>
          </p:cNvSpPr>
          <p:nvPr/>
        </p:nvSpPr>
        <p:spPr bwMode="auto">
          <a:xfrm>
            <a:off x="2912656" y="5308373"/>
            <a:ext cx="5898809" cy="92627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Мултипликация на ефекта от използването</a:t>
            </a:r>
          </a:p>
          <a:p>
            <a:pPr eaLnBrk="0" hangingPunct="0"/>
            <a:r>
              <a:rPr lang="bg-BG" altLang="en-US" b="1" dirty="0">
                <a:solidFill>
                  <a:srgbClr val="000000"/>
                </a:solidFill>
              </a:rPr>
              <a:t> </a:t>
            </a:r>
            <a:r>
              <a:rPr lang="bg-BG" altLang="en-US" b="1" dirty="0" smtClean="0">
                <a:solidFill>
                  <a:srgbClr val="000000"/>
                </a:solidFill>
              </a:rPr>
              <a:t>на ресурси за цифрова трансформация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grpSp>
        <p:nvGrpSpPr>
          <p:cNvPr id="52" name="Group 50"/>
          <p:cNvGrpSpPr>
            <a:grpSpLocks/>
          </p:cNvGrpSpPr>
          <p:nvPr/>
        </p:nvGrpSpPr>
        <p:grpSpPr bwMode="auto">
          <a:xfrm>
            <a:off x="8588152" y="5619018"/>
            <a:ext cx="333375" cy="304800"/>
            <a:chOff x="2078" y="1680"/>
            <a:chExt cx="1615" cy="1615"/>
          </a:xfrm>
        </p:grpSpPr>
        <p:sp>
          <p:nvSpPr>
            <p:cNvPr id="53" name="Oval 5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" name="AutoShape 49"/>
          <p:cNvSpPr>
            <a:spLocks noChangeArrowheads="1"/>
          </p:cNvSpPr>
          <p:nvPr/>
        </p:nvSpPr>
        <p:spPr bwMode="auto">
          <a:xfrm>
            <a:off x="364624" y="2088427"/>
            <a:ext cx="6705600" cy="60789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ru-RU" altLang="en-US" b="1" dirty="0">
                <a:solidFill>
                  <a:srgbClr val="000000"/>
                </a:solidFill>
              </a:rPr>
              <a:t>Синергия на академичен </a:t>
            </a:r>
            <a:r>
              <a:rPr lang="ru-RU" altLang="en-US" b="1" dirty="0" err="1">
                <a:solidFill>
                  <a:srgbClr val="000000"/>
                </a:solidFill>
              </a:rPr>
              <a:t>капацитет</a:t>
            </a:r>
            <a:r>
              <a:rPr lang="ru-RU" altLang="en-US" b="1" dirty="0">
                <a:solidFill>
                  <a:srgbClr val="000000"/>
                </a:solidFill>
              </a:rPr>
              <a:t> чрез </a:t>
            </a:r>
            <a:r>
              <a:rPr lang="ru-RU" altLang="en-US" b="1" dirty="0" err="1">
                <a:solidFill>
                  <a:srgbClr val="000000"/>
                </a:solidFill>
              </a:rPr>
              <a:t>партньорство</a:t>
            </a:r>
            <a:endParaRPr lang="ru-RU" altLang="en-US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09" y="2289999"/>
            <a:ext cx="334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AutoShape 49"/>
          <p:cNvSpPr>
            <a:spLocks noChangeArrowheads="1"/>
          </p:cNvSpPr>
          <p:nvPr/>
        </p:nvSpPr>
        <p:spPr bwMode="auto">
          <a:xfrm>
            <a:off x="141167" y="990600"/>
            <a:ext cx="6564432" cy="926279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ECFF"/>
              </a:gs>
              <a:gs pos="100000">
                <a:srgbClr val="CCECFF">
                  <a:gamma/>
                  <a:tint val="0"/>
                  <a:invGamma/>
                </a:srgbClr>
              </a:gs>
            </a:gsLst>
            <a:lin ang="0" scaled="1"/>
          </a:gradFill>
          <a:ln w="28575" algn="ctr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Споделено пространство за цифрово</a:t>
            </a:r>
          </a:p>
          <a:p>
            <a:pPr eaLnBrk="0" hangingPunct="0"/>
            <a:r>
              <a:rPr lang="bg-BG" altLang="en-US" b="1" dirty="0" smtClean="0">
                <a:solidFill>
                  <a:srgbClr val="000000"/>
                </a:solidFill>
              </a:rPr>
              <a:t> образование, изследвания  и технологичен трансфер</a:t>
            </a:r>
            <a:endParaRPr lang="en-US" altLang="en-US" b="1" dirty="0">
              <a:solidFill>
                <a:srgbClr val="00000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18" y="1301339"/>
            <a:ext cx="334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6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752600"/>
            <a:ext cx="8991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>
                <a:solidFill>
                  <a:srgbClr val="002060"/>
                </a:solidFill>
              </a:rPr>
              <a:t>Предприемачество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>
                <a:solidFill>
                  <a:srgbClr val="002060"/>
                </a:solidFill>
              </a:rPr>
              <a:t>Изкуствен интелект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>
                <a:solidFill>
                  <a:srgbClr val="002060"/>
                </a:solidFill>
              </a:rPr>
              <a:t>Киберсигурност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>
                <a:solidFill>
                  <a:srgbClr val="002060"/>
                </a:solidFill>
              </a:rPr>
              <a:t>Блокчейн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</a:rPr>
              <a:t>Big Data</a:t>
            </a:r>
            <a:endParaRPr lang="bg-BG" sz="28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err="1">
                <a:solidFill>
                  <a:srgbClr val="002060"/>
                </a:solidFill>
              </a:rPr>
              <a:t>Цифрово</a:t>
            </a:r>
            <a:r>
              <a:rPr lang="ru-RU" sz="2800" b="1" dirty="0">
                <a:solidFill>
                  <a:srgbClr val="002060"/>
                </a:solidFill>
              </a:rPr>
              <a:t> образование за </a:t>
            </a:r>
            <a:r>
              <a:rPr lang="ru-RU" sz="2800" b="1" dirty="0" err="1">
                <a:solidFill>
                  <a:srgbClr val="002060"/>
                </a:solidFill>
              </a:rPr>
              <a:t>индустрията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err="1">
                <a:solidFill>
                  <a:srgbClr val="002060"/>
                </a:solidFill>
              </a:rPr>
              <a:t>управлението</a:t>
            </a:r>
            <a:r>
              <a:rPr lang="ru-RU" sz="2800" b="1" dirty="0">
                <a:solidFill>
                  <a:srgbClr val="002060"/>
                </a:solidFill>
              </a:rPr>
              <a:t> и </a:t>
            </a:r>
            <a:r>
              <a:rPr lang="ru-RU" sz="2800" b="1" dirty="0" err="1">
                <a:solidFill>
                  <a:srgbClr val="002060"/>
                </a:solidFill>
              </a:rPr>
              <a:t>социалната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сфера</a:t>
            </a:r>
            <a:r>
              <a:rPr lang="bg-BG" sz="2800" b="1" dirty="0" smtClean="0">
                <a:solidFill>
                  <a:srgbClr val="002060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 err="1" smtClean="0">
                <a:solidFill>
                  <a:srgbClr val="002060"/>
                </a:solidFill>
              </a:rPr>
              <a:t>Сигурност;Защита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на </a:t>
            </a:r>
            <a:r>
              <a:rPr lang="ru-RU" sz="2800" b="1" dirty="0" err="1">
                <a:solidFill>
                  <a:srgbClr val="002060"/>
                </a:solidFill>
              </a:rPr>
              <a:t>населението</a:t>
            </a:r>
            <a:r>
              <a:rPr lang="ru-RU" sz="2800" b="1" dirty="0">
                <a:solidFill>
                  <a:srgbClr val="002060"/>
                </a:solidFill>
              </a:rPr>
              <a:t> от бедствия, аварии и </a:t>
            </a:r>
            <a:r>
              <a:rPr lang="ru-RU" sz="2800" b="1" dirty="0" err="1">
                <a:solidFill>
                  <a:srgbClr val="002060"/>
                </a:solidFill>
              </a:rPr>
              <a:t>катастрофи</a:t>
            </a:r>
            <a:endParaRPr lang="ru-RU" sz="28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800" b="1" dirty="0">
              <a:solidFill>
                <a:srgbClr val="00206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97" y="199242"/>
            <a:ext cx="9079832" cy="1310994"/>
          </a:xfrm>
          <a:prstGeom prst="roundRect">
            <a:avLst/>
          </a:prstGeom>
          <a:solidFill>
            <a:srgbClr val="0070C0">
              <a:alpha val="71000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b="1" dirty="0" smtClean="0">
                <a:solidFill>
                  <a:schemeClr val="bg1"/>
                </a:solidFill>
              </a:rPr>
              <a:t>Приоритетни области на </a:t>
            </a:r>
            <a:r>
              <a:rPr lang="bg-BG" sz="2800" dirty="0" smtClean="0">
                <a:solidFill>
                  <a:schemeClr val="bg1"/>
                </a:solidFill>
              </a:rPr>
              <a:t>о</a:t>
            </a:r>
            <a:r>
              <a:rPr lang="bg-BG" sz="2800" b="1" dirty="0" smtClean="0">
                <a:solidFill>
                  <a:schemeClr val="bg1"/>
                </a:solidFill>
              </a:rPr>
              <a:t>бразователни, научни и консултантски дейности на </a:t>
            </a:r>
          </a:p>
          <a:p>
            <a:pPr algn="ctr"/>
            <a:r>
              <a:rPr lang="bg-BG" sz="2800" b="1" dirty="0" smtClean="0">
                <a:solidFill>
                  <a:schemeClr val="bg1"/>
                </a:solidFill>
              </a:rPr>
              <a:t>Алианс 4.0</a:t>
            </a:r>
            <a:endParaRPr lang="bg-BG" sz="2800" b="1" dirty="0">
              <a:solidFill>
                <a:schemeClr val="bg1"/>
              </a:solidFill>
            </a:endParaRP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gray">
          <a:xfrm>
            <a:off x="196688" y="5893593"/>
            <a:ext cx="4034021" cy="869950"/>
          </a:xfrm>
          <a:prstGeom prst="roundRect">
            <a:avLst>
              <a:gd name="adj" fmla="val 40389"/>
            </a:avLst>
          </a:prstGeom>
          <a:gradFill rotWithShape="1">
            <a:gsLst>
              <a:gs pos="0">
                <a:srgbClr val="729EB4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597" y="5786735"/>
            <a:ext cx="3802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Международно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сертифициране на знания и </a:t>
            </a:r>
            <a:r>
              <a:rPr lang="ru-RU" b="1" dirty="0" smtClean="0">
                <a:solidFill>
                  <a:srgbClr val="002060"/>
                </a:solidFill>
              </a:rPr>
              <a:t>умения</a:t>
            </a:r>
            <a:endParaRPr lang="ru-RU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gray">
          <a:xfrm>
            <a:off x="4648200" y="5893593"/>
            <a:ext cx="4114800" cy="7731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7DAFD4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gray">
          <a:xfrm>
            <a:off x="4968880" y="5680761"/>
            <a:ext cx="36802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bg-BG" altLang="en-US" b="1" dirty="0" smtClean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bg-BG" altLang="en-US" b="1" dirty="0" smtClean="0">
                <a:solidFill>
                  <a:srgbClr val="002060"/>
                </a:solidFill>
                <a:latin typeface="+mn-lt"/>
              </a:rPr>
              <a:t>„Меки умения“</a:t>
            </a:r>
            <a:endParaRPr lang="en-US" altLang="en-US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381384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50838"/>
            <a:ext cx="6934200" cy="792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nip Same Side Corner Rectangle 4"/>
          <p:cNvSpPr/>
          <p:nvPr/>
        </p:nvSpPr>
        <p:spPr>
          <a:xfrm>
            <a:off x="192157" y="2743200"/>
            <a:ext cx="4343400" cy="1371600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0066">
                    <a:lumMod val="50000"/>
                  </a:srgbClr>
                </a:solidFill>
              </a:rPr>
              <a:t>Институт за цифрово образование на учители и университетски преподаватели</a:t>
            </a:r>
            <a:endParaRPr lang="en-US" sz="2000" b="1" dirty="0">
              <a:solidFill>
                <a:srgbClr val="000066">
                  <a:lumMod val="50000"/>
                </a:srgbClr>
              </a:solidFill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4535557" y="4743450"/>
            <a:ext cx="4038600" cy="1123950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0066">
                    <a:lumMod val="50000"/>
                  </a:srgbClr>
                </a:solidFill>
              </a:rPr>
              <a:t>Дигитална среда за образование на хора в неравностойно положение</a:t>
            </a:r>
            <a:endParaRPr lang="en-US" sz="2000" b="1" dirty="0">
              <a:solidFill>
                <a:srgbClr val="000066">
                  <a:lumMod val="50000"/>
                </a:srgbClr>
              </a:solidFill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4984282" y="3200400"/>
            <a:ext cx="4038600" cy="1371600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0066">
                    <a:lumMod val="50000"/>
                  </a:srgbClr>
                </a:solidFill>
              </a:rPr>
              <a:t>Лаборатория за приложение на цифрови технологии в сигурността и съдебните експертизи</a:t>
            </a:r>
            <a:endParaRPr lang="en-US" sz="2000" b="1" dirty="0">
              <a:solidFill>
                <a:srgbClr val="000066">
                  <a:lumMod val="50000"/>
                </a:srgbClr>
              </a:solidFill>
            </a:endParaRPr>
          </a:p>
        </p:txBody>
      </p:sp>
      <p:sp>
        <p:nvSpPr>
          <p:cNvPr id="8" name="Snip Same Side Corner Rectangle 7"/>
          <p:cNvSpPr/>
          <p:nvPr/>
        </p:nvSpPr>
        <p:spPr>
          <a:xfrm>
            <a:off x="344557" y="4191000"/>
            <a:ext cx="4038600" cy="1828800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0066">
                    <a:lumMod val="50000"/>
                  </a:srgbClr>
                </a:solidFill>
              </a:rPr>
              <a:t>Съвместни образователни програми,</a:t>
            </a:r>
            <a:r>
              <a:rPr lang="ru-RU" sz="2000" b="1" dirty="0" smtClean="0">
                <a:solidFill>
                  <a:srgbClr val="000066">
                    <a:lumMod val="50000"/>
                  </a:srgbClr>
                </a:solidFill>
              </a:rPr>
              <a:t>преподавателски </a:t>
            </a:r>
            <a:r>
              <a:rPr lang="ru-RU" sz="2000" b="1" dirty="0">
                <a:solidFill>
                  <a:srgbClr val="000066">
                    <a:lumMod val="50000"/>
                  </a:srgbClr>
                </a:solidFill>
              </a:rPr>
              <a:t>екипи, мобилност, признаване на дипломи</a:t>
            </a:r>
          </a:p>
          <a:p>
            <a:pPr algn="ctr"/>
            <a:endParaRPr lang="en-US" sz="2000" dirty="0">
              <a:solidFill>
                <a:srgbClr val="000066">
                  <a:lumMod val="50000"/>
                </a:srgbClr>
              </a:solidFill>
            </a:endParaRPr>
          </a:p>
        </p:txBody>
      </p:sp>
      <p:sp>
        <p:nvSpPr>
          <p:cNvPr id="9" name="Snip Same Side Corner Rectangle 8"/>
          <p:cNvSpPr/>
          <p:nvPr/>
        </p:nvSpPr>
        <p:spPr>
          <a:xfrm>
            <a:off x="276640" y="1295400"/>
            <a:ext cx="4343400" cy="1311137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0066">
                    <a:lumMod val="50000"/>
                  </a:srgbClr>
                </a:solidFill>
              </a:rPr>
              <a:t>Мрежа за обмен на добри практики, обучение и изследвания между партньори; обмен на данни</a:t>
            </a:r>
            <a:endParaRPr lang="en-US" sz="2000" b="1" dirty="0">
              <a:solidFill>
                <a:srgbClr val="000066">
                  <a:lumMod val="50000"/>
                </a:srgbClr>
              </a:solidFill>
            </a:endParaRPr>
          </a:p>
        </p:txBody>
      </p:sp>
      <p:sp>
        <p:nvSpPr>
          <p:cNvPr id="10" name="Snip Same Side Corner Rectangle 9"/>
          <p:cNvSpPr/>
          <p:nvPr/>
        </p:nvSpPr>
        <p:spPr>
          <a:xfrm>
            <a:off x="4984282" y="1454522"/>
            <a:ext cx="4038600" cy="1447800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000" b="1" dirty="0" smtClean="0">
                <a:solidFill>
                  <a:srgbClr val="000066">
                    <a:lumMod val="50000"/>
                  </a:srgbClr>
                </a:solidFill>
              </a:rPr>
              <a:t>Център за споделено образование на деца и възрастни</a:t>
            </a:r>
            <a:endParaRPr lang="en-US" sz="2000" b="1" dirty="0">
              <a:solidFill>
                <a:srgbClr val="000066">
                  <a:lumMod val="50000"/>
                </a:srgb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62711" y="228600"/>
            <a:ext cx="9396536" cy="903514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400" b="1" dirty="0" smtClean="0">
                <a:solidFill>
                  <a:srgbClr val="000066">
                    <a:lumMod val="50000"/>
                  </a:srgbClr>
                </a:solidFill>
              </a:rPr>
              <a:t>Активности по проекта – поетапно създаване на :</a:t>
            </a:r>
            <a:endParaRPr lang="bg-BG" sz="2400" b="1" dirty="0">
              <a:solidFill>
                <a:srgbClr val="00006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0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3543" y="152400"/>
            <a:ext cx="9144000" cy="685800"/>
          </a:xfrm>
          <a:prstGeom prst="rect">
            <a:avLst/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+mj-lt"/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817290" y="1219200"/>
            <a:ext cx="744410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3600" b="1" kern="0" dirty="0" smtClean="0">
                <a:solidFill>
                  <a:srgbClr val="000066"/>
                </a:solidFill>
                <a:latin typeface="Arial"/>
              </a:rPr>
              <a:t>Заедно д</a:t>
            </a:r>
            <a:r>
              <a:rPr lang="ru-RU" sz="3600" b="1" kern="0" dirty="0" smtClean="0">
                <a:solidFill>
                  <a:srgbClr val="000066"/>
                </a:solidFill>
                <a:latin typeface="Arial"/>
              </a:rPr>
              <a:t>а </a:t>
            </a:r>
            <a:r>
              <a:rPr lang="ru-RU" sz="3600" b="1" kern="0" dirty="0" err="1" smtClean="0">
                <a:solidFill>
                  <a:srgbClr val="000066"/>
                </a:solidFill>
                <a:latin typeface="Arial"/>
              </a:rPr>
              <a:t>подготвим</a:t>
            </a:r>
            <a:r>
              <a:rPr lang="ru-RU" sz="3600" b="1" kern="0" dirty="0" smtClean="0">
                <a:solidFill>
                  <a:srgbClr val="000066"/>
                </a:solidFill>
                <a:latin typeface="Arial"/>
              </a:rPr>
              <a:t> кадрите за </a:t>
            </a:r>
            <a:r>
              <a:rPr lang="ru-RU" sz="3600" b="1" kern="0" dirty="0" err="1" smtClean="0">
                <a:solidFill>
                  <a:srgbClr val="000066"/>
                </a:solidFill>
                <a:latin typeface="Arial"/>
              </a:rPr>
              <a:t>устойчивото</a:t>
            </a:r>
            <a:r>
              <a:rPr lang="ru-RU" sz="3600" b="1" kern="0" dirty="0" smtClean="0">
                <a:solidFill>
                  <a:srgbClr val="000066"/>
                </a:solidFill>
                <a:latin typeface="Arial"/>
              </a:rPr>
              <a:t> развитие на бизнеса</a:t>
            </a:r>
          </a:p>
          <a:p>
            <a:pPr algn="ctr"/>
            <a:r>
              <a:rPr lang="ru-RU" sz="2800" b="1" kern="0" dirty="0" smtClean="0">
                <a:solidFill>
                  <a:srgbClr val="000066"/>
                </a:solidFill>
                <a:latin typeface="Arial"/>
              </a:rPr>
              <a:t> </a:t>
            </a:r>
            <a:endParaRPr lang="en-US" sz="2800" b="1" kern="0" dirty="0">
              <a:solidFill>
                <a:srgbClr val="000066"/>
              </a:solidFill>
              <a:latin typeface="Arial"/>
            </a:endParaRPr>
          </a:p>
          <a:p>
            <a:pPr algn="ctr"/>
            <a:endParaRPr lang="ru-RU" sz="2800" b="1" kern="0" dirty="0">
              <a:solidFill>
                <a:srgbClr val="000066"/>
              </a:solidFill>
              <a:latin typeface="Arial"/>
            </a:endParaRPr>
          </a:p>
          <a:p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343" y="3429000"/>
            <a:ext cx="4572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642931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Алианс 4.0 – </a:t>
            </a:r>
            <a:r>
              <a:rPr lang="bg-BG" sz="2400" b="1" dirty="0" smtClean="0">
                <a:solidFill>
                  <a:srgbClr val="002060"/>
                </a:solidFill>
              </a:rPr>
              <a:t>Г</a:t>
            </a:r>
            <a:r>
              <a:rPr lang="bg-BG" sz="2800" b="1" dirty="0" smtClean="0">
                <a:solidFill>
                  <a:srgbClr val="002060"/>
                </a:solidFill>
              </a:rPr>
              <a:t>ъвкави и адаптивни форми на обучения</a:t>
            </a:r>
            <a:endParaRPr lang="bg-BG" sz="2400" b="1" dirty="0" smtClean="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2438400"/>
            <a:ext cx="4419600" cy="13716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en-US" b="1" dirty="0" smtClean="0">
                <a:solidFill>
                  <a:srgbClr val="002060"/>
                </a:solidFill>
              </a:rPr>
              <a:t>Цифрово образование за индустрията, управлението и социалната сфера</a:t>
            </a:r>
          </a:p>
        </p:txBody>
      </p:sp>
      <p:sp>
        <p:nvSpPr>
          <p:cNvPr id="13" name="Oval 12"/>
          <p:cNvSpPr/>
          <p:nvPr/>
        </p:nvSpPr>
        <p:spPr>
          <a:xfrm>
            <a:off x="0" y="3810000"/>
            <a:ext cx="4419600" cy="1371600"/>
          </a:xfrm>
          <a:prstGeom prst="ellipse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en-US" b="1" dirty="0" smtClean="0">
                <a:solidFill>
                  <a:srgbClr val="002060"/>
                </a:solidFill>
              </a:rPr>
              <a:t>Сигурност;</a:t>
            </a:r>
          </a:p>
          <a:p>
            <a:pPr algn="ctr"/>
            <a:r>
              <a:rPr lang="bg-BG" altLang="en-US" b="1" dirty="0" smtClean="0">
                <a:solidFill>
                  <a:srgbClr val="002060"/>
                </a:solidFill>
              </a:rPr>
              <a:t>Защита на населението от бедствия, аварии и катастрофи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5181600"/>
            <a:ext cx="4343400" cy="13716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en-US" b="1" dirty="0" smtClean="0">
                <a:solidFill>
                  <a:srgbClr val="002060"/>
                </a:solidFill>
              </a:rPr>
              <a:t>Иновативна икономика -кръгова , зелена, </a:t>
            </a:r>
            <a:r>
              <a:rPr lang="bg-BG" altLang="en-US" b="1" dirty="0" err="1" smtClean="0">
                <a:solidFill>
                  <a:srgbClr val="002060"/>
                </a:solidFill>
              </a:rPr>
              <a:t>био</a:t>
            </a:r>
            <a:r>
              <a:rPr lang="en-US" altLang="en-US" b="1" dirty="0" smtClean="0">
                <a:solidFill>
                  <a:srgbClr val="002060"/>
                </a:solidFill>
              </a:rPr>
              <a:t> 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0" y="1066800"/>
            <a:ext cx="4495800" cy="13716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altLang="en-US" b="1" dirty="0" smtClean="0">
                <a:solidFill>
                  <a:srgbClr val="002060"/>
                </a:solidFill>
              </a:rPr>
              <a:t>Иновации и предприемачество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791200" y="5257800"/>
            <a:ext cx="2971800" cy="12192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tx1"/>
                </a:solidFill>
              </a:rPr>
              <a:t>ГД “Околна среда” на Европейската комисия,  МОСВ и университети от Китай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791200" y="3886200"/>
            <a:ext cx="2971800" cy="1219200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 smtClean="0">
                <a:solidFill>
                  <a:schemeClr val="tx1"/>
                </a:solidFill>
              </a:rPr>
              <a:t>Водещи  експерти и компании от Европа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</a:rPr>
              <a:t>и Китай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791200" y="2514600"/>
            <a:ext cx="2971800" cy="1219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</a:rPr>
              <a:t>Webit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bg-BG" b="1" dirty="0" smtClean="0">
                <a:solidFill>
                  <a:schemeClr val="tx1"/>
                </a:solidFill>
              </a:rPr>
              <a:t>мрежа и водещи </a:t>
            </a:r>
          </a:p>
          <a:p>
            <a:pPr algn="ctr"/>
            <a:r>
              <a:rPr lang="bg-BG" b="1" dirty="0" smtClean="0">
                <a:solidFill>
                  <a:schemeClr val="tx1"/>
                </a:solidFill>
              </a:rPr>
              <a:t>технологични компании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791200" y="1143000"/>
            <a:ext cx="2971800" cy="1219200"/>
          </a:xfrm>
          <a:prstGeom prst="round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g-BG" b="1" dirty="0" smtClean="0">
                <a:solidFill>
                  <a:schemeClr val="tx1"/>
                </a:solidFill>
              </a:rPr>
              <a:t>Ментори и експерти от Силициевата долина, САЩ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4507992" y="2944368"/>
            <a:ext cx="12070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4495800" y="5687568"/>
            <a:ext cx="12070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4495800" y="4267200"/>
            <a:ext cx="12070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>
            <a:off x="4572000" y="1524000"/>
            <a:ext cx="12070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92017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1128367"/>
          </a:xfrm>
        </p:spPr>
        <p:txBody>
          <a:bodyPr/>
          <a:lstStyle/>
          <a:p>
            <a:r>
              <a:rPr lang="bg-BG" sz="2800" dirty="0" smtClean="0"/>
              <a:t/>
            </a:r>
            <a:br>
              <a:rPr lang="bg-BG" sz="2800" dirty="0" smtClean="0"/>
            </a:b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950" y="1262743"/>
            <a:ext cx="8679900" cy="5562600"/>
          </a:xfrm>
        </p:spPr>
        <p:txBody>
          <a:bodyPr/>
          <a:lstStyle/>
          <a:p>
            <a:pPr algn="ctr">
              <a:buNone/>
            </a:pPr>
            <a:r>
              <a:rPr lang="bg-BG" sz="2000" b="1" dirty="0" smtClean="0">
                <a:solidFill>
                  <a:srgbClr val="002060"/>
                </a:solidFill>
              </a:rPr>
              <a:t>ВСУ в партньорство с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bg-BG" sz="2000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en-US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371600" y="76200"/>
            <a:ext cx="632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bg-BG" sz="2800" b="1" dirty="0" smtClean="0"/>
              <a:t>Магистърска програма по </a:t>
            </a:r>
            <a:r>
              <a:rPr lang="bg-BG" sz="2800" b="1" dirty="0" smtClean="0">
                <a:solidFill>
                  <a:srgbClr val="006600"/>
                </a:solidFill>
              </a:rPr>
              <a:t>Кръгова икономика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2320469"/>
            <a:ext cx="3733800" cy="26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63" y="1143000"/>
            <a:ext cx="2865266" cy="143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622" y="1171758"/>
            <a:ext cx="2362200" cy="148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33" y="2575633"/>
            <a:ext cx="2476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eft-Right-Up Arrow 3"/>
          <p:cNvSpPr/>
          <p:nvPr/>
        </p:nvSpPr>
        <p:spPr>
          <a:xfrm rot="10800000">
            <a:off x="2800222" y="1885648"/>
            <a:ext cx="3962400" cy="8503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140" y="3810000"/>
            <a:ext cx="3467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Картина 22" descr="Ð ÐµÐ·ÑÐ»ÑÐ°Ñ Ñ Ð¸Ð·Ð¾Ð±ÑÐ°Ð¶ÐµÐ½Ð¸Ðµ Ð·Ð° ÑÐµÐ¼Ð¸Ð½Ð°Ñ ÐÐ°Ð¼Ð¿Ð¾ÑÐ¾Ð²Ð¾ ÐºÑÑÐ³Ð¾Ð²Ð° Ð¸ÐºÐ¾Ð½Ð¾Ð¼Ð¸ÐºÐ°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63" y="4589238"/>
            <a:ext cx="3811270" cy="21507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06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92060" y="5027935"/>
            <a:ext cx="5811295" cy="608086"/>
          </a:xfrm>
          <a:prstGeom prst="roundRect">
            <a:avLst/>
          </a:prstGeom>
          <a:solidFill>
            <a:srgbClr val="FF87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Логото за човешки ресурси  е присъдено от Европейската Комисия</a:t>
            </a:r>
            <a:r>
              <a:rPr lang="en-US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093489" y="3908517"/>
            <a:ext cx="5809867" cy="1003752"/>
          </a:xfrm>
          <a:prstGeom prst="roundRect">
            <a:avLst/>
          </a:prstGeom>
          <a:solidFill>
            <a:srgbClr val="FF317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Първият и единствен университет в България, сертифициран от Генерална Дирекция “Образование и Култура” на ЕК с DS Label и ECTS Label</a:t>
            </a:r>
            <a:r>
              <a:rPr lang="en-US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bg-BG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93489" y="3098149"/>
            <a:ext cx="5809867" cy="678538"/>
          </a:xfrm>
          <a:prstGeom prst="roundRect">
            <a:avLst/>
          </a:prstGeom>
          <a:solidFill>
            <a:srgbClr val="FF875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Получил международна и национална акредитация с </a:t>
            </a:r>
            <a:endParaRPr lang="en-US" sz="15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най-висока оценка;</a:t>
            </a:r>
            <a:endParaRPr lang="bg-BG" sz="15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93489" y="2521131"/>
            <a:ext cx="5841976" cy="467133"/>
          </a:xfrm>
          <a:prstGeom prst="roundRect">
            <a:avLst/>
          </a:prstGeom>
          <a:solidFill>
            <a:srgbClr val="FFCE2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lnSpc>
                <a:spcPct val="150000"/>
              </a:lnSpc>
              <a:defRPr/>
            </a:pPr>
            <a:r>
              <a:rPr lang="ru-RU" sz="15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Първият частен университет в България, създаден през 1991 г.;</a:t>
            </a:r>
            <a:endParaRPr lang="bg-BG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026" name="Picture 2" descr="C:\Users\milen\Desktop\PPt new\Snimiki VSU\20121026-IMG_7332 Panorama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12326" y="5636021"/>
            <a:ext cx="2509480" cy="112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8" name="Picture 3" descr="C:\Users\milen\Desktop\PPt new\20110528-_DSC77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00" y="109538"/>
            <a:ext cx="1354138" cy="1976437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8" name="Rectangle 2"/>
          <p:cNvSpPr>
            <a:spLocks noChangeArrowheads="1"/>
          </p:cNvSpPr>
          <p:nvPr/>
        </p:nvSpPr>
        <p:spPr bwMode="auto">
          <a:xfrm>
            <a:off x="0" y="1662113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B48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B48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B48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B48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B4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bg-BG" altLang="bg-BG" sz="1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ПРЕИМУЩЕСТВА НА ВСУ </a:t>
            </a:r>
          </a:p>
        </p:txBody>
      </p:sp>
      <p:sp>
        <p:nvSpPr>
          <p:cNvPr id="54289" name="TextBox 12"/>
          <p:cNvSpPr txBox="1">
            <a:spLocks noChangeArrowheads="1"/>
          </p:cNvSpPr>
          <p:nvPr/>
        </p:nvSpPr>
        <p:spPr bwMode="auto">
          <a:xfrm>
            <a:off x="0" y="2403475"/>
            <a:ext cx="29495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B48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B48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B48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B48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B4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доц. д-р Красимир </a:t>
            </a:r>
            <a:r>
              <a:rPr lang="bg-BG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Недялков</a:t>
            </a:r>
            <a:endParaRPr lang="en-US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bg-BG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Президент</a:t>
            </a:r>
            <a:endParaRPr lang="ru-RU" altLang="bg-BG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90" name="Picture 3" descr="d:\Users\TI-D\Desktop\g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063" y="5708650"/>
            <a:ext cx="20955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93" name="Picture 7" descr="d:\Users\TI-D\Desktop\vf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158750"/>
            <a:ext cx="283210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4" name="TextBox 16"/>
          <p:cNvSpPr txBox="1">
            <a:spLocks noChangeArrowheads="1"/>
          </p:cNvSpPr>
          <p:nvPr/>
        </p:nvSpPr>
        <p:spPr bwMode="auto">
          <a:xfrm>
            <a:off x="-157163" y="4911725"/>
            <a:ext cx="31067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005B48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5B48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5B48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5B48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5B48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5B48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bg-BG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проф. д-р </a:t>
            </a:r>
            <a:r>
              <a:rPr lang="bg-BG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ПетърХристов</a:t>
            </a:r>
            <a:endParaRPr lang="en-US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bg-BG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Ректор</a:t>
            </a:r>
            <a:endParaRPr lang="ru-RU" altLang="bg-BG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" y="230453"/>
            <a:ext cx="1673225" cy="19520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5C2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5" y="3152042"/>
            <a:ext cx="1465262" cy="170947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5C2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2667000"/>
            <a:ext cx="8520600" cy="342483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lowchart: Document 4"/>
          <p:cNvSpPr/>
          <p:nvPr/>
        </p:nvSpPr>
        <p:spPr>
          <a:xfrm>
            <a:off x="457200" y="2667000"/>
            <a:ext cx="8077200" cy="4343400"/>
          </a:xfrm>
          <a:prstGeom prst="flowChartDocument">
            <a:avLst/>
          </a:prstGeom>
          <a:solidFill>
            <a:srgbClr val="92D050">
              <a:alpha val="30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32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400" b="1" dirty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0000"/>
                </a:solidFill>
              </a:rPr>
              <a:t>Кръговата икономика – приоритет на ЕС;</a:t>
            </a:r>
          </a:p>
          <a:p>
            <a:pPr lvl="1"/>
            <a:endParaRPr lang="bg-BG" sz="20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0000"/>
                </a:solidFill>
              </a:rPr>
              <a:t>Стартира през м. декември 2018 с водещи преподаватели от Европа и Китай;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0000"/>
                </a:solidFill>
              </a:rPr>
              <a:t>Стажове във фирми и градове от формата 16+1 с добри практики и иновативни решения;</a:t>
            </a:r>
          </a:p>
          <a:p>
            <a:pPr lvl="1"/>
            <a:endParaRPr lang="bg-BG" sz="20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0000"/>
                </a:solidFill>
              </a:rPr>
              <a:t>Възможности за спонсориране на студентски изследвания и разработки.</a:t>
            </a:r>
            <a:endParaRPr lang="bg-BG" sz="2000" b="1" dirty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6" name="Картина 6" descr="Ð¡Ð²ÑÑÐ·Ð°Ð½Ð¾ Ð¸Ð·Ð¾Ð±ÑÐ°Ð¶ÐµÐ½Ð¸Ð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956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vfu.bg/uploaded/760_5b39ee37e3b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"/>
            <a:ext cx="6172200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6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28600"/>
            <a:ext cx="8520600" cy="1128367"/>
          </a:xfrm>
        </p:spPr>
        <p:txBody>
          <a:bodyPr/>
          <a:lstStyle/>
          <a:p>
            <a:r>
              <a:rPr lang="bg-BG" sz="2800" dirty="0" smtClean="0"/>
              <a:t/>
            </a:r>
            <a:br>
              <a:rPr lang="bg-BG" sz="2800" dirty="0" smtClean="0"/>
            </a:b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066800"/>
            <a:ext cx="8679900" cy="5562600"/>
          </a:xfrm>
        </p:spPr>
        <p:txBody>
          <a:bodyPr/>
          <a:lstStyle/>
          <a:p>
            <a:pPr algn="ctr">
              <a:buNone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bg-BG" sz="2000" b="1" dirty="0" smtClean="0">
                <a:solidFill>
                  <a:srgbClr val="002060"/>
                </a:solidFill>
              </a:rPr>
              <a:t>ВСУ в партньорство с 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bg-BG" sz="2000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buNone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en-US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1371600" y="76200"/>
            <a:ext cx="632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bg-BG" sz="2800" b="1" dirty="0" smtClean="0">
                <a:solidFill>
                  <a:srgbClr val="002060"/>
                </a:solidFill>
              </a:rPr>
              <a:t>Магистърска програма по </a:t>
            </a:r>
            <a:r>
              <a:rPr lang="bg-BG" sz="2800" b="1" dirty="0" smtClean="0">
                <a:solidFill>
                  <a:srgbClr val="860000"/>
                </a:solidFill>
              </a:rPr>
              <a:t>Предприемачество</a:t>
            </a:r>
          </a:p>
        </p:txBody>
      </p:sp>
      <p:sp>
        <p:nvSpPr>
          <p:cNvPr id="4" name="Left-Right-Up Arrow 3"/>
          <p:cNvSpPr/>
          <p:nvPr/>
        </p:nvSpPr>
        <p:spPr>
          <a:xfrm rot="10800000">
            <a:off x="2933700" y="1924089"/>
            <a:ext cx="3200400" cy="1287667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06408"/>
            <a:ext cx="2514600" cy="150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1529015"/>
            <a:ext cx="2647949" cy="164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276600"/>
            <a:ext cx="69310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04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Картина 13" descr="Ð ÐµÐ·ÑÐ»ÑÐ°Ñ Ñ Ð¸Ð·Ð¾Ð±ÑÐ°Ð¶ÐµÐ½Ð¸Ðµ Ð·Ð° Ð¿ÑÐµÐ´Ð¿ÑÐ¸ÐµÐ¼Ð°ÑÐµÑÑÐ²Ð¾ Ð² ÑÐ¸Ð»Ð¸ÑÐ¸ÐµÐ²Ð°ÑÐ° Ð´Ð¾Ð»Ð¸Ð½Ð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440" y="152400"/>
            <a:ext cx="5760720" cy="18738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lowchart: Document 4"/>
          <p:cNvSpPr/>
          <p:nvPr/>
        </p:nvSpPr>
        <p:spPr>
          <a:xfrm>
            <a:off x="457200" y="2026285"/>
            <a:ext cx="8077200" cy="4603115"/>
          </a:xfrm>
          <a:prstGeom prst="flowChartDocumen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Стартира през м. октомври с преподаватели и ментори от Силициевата долина;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Сертификати от университетите в Стандфорд и Санта Клара;</a:t>
            </a:r>
          </a:p>
          <a:p>
            <a:pPr lvl="1"/>
            <a:endParaRPr lang="bg-BG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31 степендии за учебната 2018/19 година; </a:t>
            </a:r>
          </a:p>
          <a:p>
            <a:pPr lvl="1"/>
            <a:endParaRPr lang="bg-BG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Подкрепа на </a:t>
            </a:r>
            <a:r>
              <a:rPr lang="en-US" sz="2000" b="1" dirty="0" smtClean="0">
                <a:solidFill>
                  <a:srgbClr val="002060"/>
                </a:solidFill>
              </a:rPr>
              <a:t>Start up </a:t>
            </a:r>
            <a:r>
              <a:rPr lang="bg-BG" sz="2000" b="1" dirty="0" smtClean="0">
                <a:solidFill>
                  <a:srgbClr val="002060"/>
                </a:solidFill>
              </a:rPr>
              <a:t>проекти и начинаещи бизнеси;</a:t>
            </a:r>
          </a:p>
          <a:p>
            <a:pPr lvl="1"/>
            <a:endParaRPr lang="bg-BG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Стажантски програми</a:t>
            </a:r>
            <a:endParaRPr lang="bg-BG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3552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0348" y="880705"/>
            <a:ext cx="8679900" cy="582769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Data Science</a:t>
            </a:r>
          </a:p>
          <a:p>
            <a:pPr algn="ctr">
              <a:buNone/>
            </a:pPr>
            <a:endParaRPr lang="en-US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bg-BG" sz="2000" b="1" dirty="0" smtClean="0"/>
          </a:p>
          <a:p>
            <a:pPr algn="ctr">
              <a:buNone/>
            </a:pP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0" y="-3048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bg-BG" sz="2800" b="1" dirty="0" smtClean="0"/>
          </a:p>
          <a:p>
            <a:pPr algn="ctr">
              <a:buNone/>
            </a:pPr>
            <a:r>
              <a:rPr lang="bg-BG" sz="2800" b="1" dirty="0" smtClean="0">
                <a:solidFill>
                  <a:srgbClr val="002060"/>
                </a:solidFill>
              </a:rPr>
              <a:t>Магистърски програми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55512"/>
            <a:ext cx="44243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ts val="0"/>
              </a:spcBef>
              <a:buFontTx/>
              <a:buChar char="•"/>
            </a:pPr>
            <a:r>
              <a:rPr lang="bg-BG" sz="2800" b="1" i="1" dirty="0" err="1" smtClean="0">
                <a:solidFill>
                  <a:srgbClr val="002060"/>
                </a:solidFill>
                <a:latin typeface="Arial"/>
              </a:rPr>
              <a:t>Киберсигурност</a:t>
            </a:r>
            <a:endParaRPr lang="bg-BG" sz="2800" b="1" i="1" dirty="0">
              <a:solidFill>
                <a:srgbClr val="002060"/>
              </a:solidFill>
              <a:latin typeface="Arial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35" b="37655"/>
          <a:stretch/>
        </p:blipFill>
        <p:spPr bwMode="auto">
          <a:xfrm>
            <a:off x="0" y="1520770"/>
            <a:ext cx="3949196" cy="69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70" y="1919100"/>
            <a:ext cx="2632529" cy="1477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28" y="3362966"/>
            <a:ext cx="1596570" cy="15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" y="2262785"/>
            <a:ext cx="3609594" cy="2406396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95" y="4419600"/>
            <a:ext cx="3640367" cy="21915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58099" y="1564153"/>
            <a:ext cx="3481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bg-BG" sz="2800" b="1" dirty="0" smtClean="0">
                <a:solidFill>
                  <a:srgbClr val="002060"/>
                </a:solidFill>
              </a:rPr>
              <a:t>ВСУ в </a:t>
            </a:r>
            <a:r>
              <a:rPr lang="bg-BG" sz="2800" b="1" dirty="0">
                <a:solidFill>
                  <a:srgbClr val="002060"/>
                </a:solidFill>
              </a:rPr>
              <a:t>партньорство с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Left-Right-Up Arrow 8"/>
          <p:cNvSpPr/>
          <p:nvPr/>
        </p:nvSpPr>
        <p:spPr>
          <a:xfrm rot="10800000">
            <a:off x="3663113" y="2512573"/>
            <a:ext cx="3276600" cy="8503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3" name="Picture 12" descr="http://www.vfu.bg/uploaded/761_5b3cba475b3f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599"/>
            <a:ext cx="2895600" cy="2191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4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048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bg-BG" sz="2800" b="1" dirty="0" smtClean="0"/>
          </a:p>
          <a:p>
            <a:pPr algn="ctr">
              <a:buNone/>
            </a:pPr>
            <a:r>
              <a:rPr lang="bg-BG" sz="2800" b="1" dirty="0" smtClean="0">
                <a:solidFill>
                  <a:srgbClr val="002060"/>
                </a:solidFill>
              </a:rPr>
              <a:t>Магистърски програми</a:t>
            </a:r>
          </a:p>
        </p:txBody>
      </p:sp>
      <p:sp>
        <p:nvSpPr>
          <p:cNvPr id="4" name="Rectangle 3"/>
          <p:cNvSpPr/>
          <p:nvPr/>
        </p:nvSpPr>
        <p:spPr>
          <a:xfrm>
            <a:off x="-308429" y="890126"/>
            <a:ext cx="751785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bg-BG" sz="2400" b="1" i="1" dirty="0">
                <a:solidFill>
                  <a:srgbClr val="2D2D8A">
                    <a:lumMod val="50000"/>
                  </a:srgbClr>
                </a:solidFill>
                <a:latin typeface="Arial"/>
              </a:rPr>
              <a:t>Интелигентни системи за сигурност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0097" y="1384920"/>
            <a:ext cx="491390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50000"/>
              </a:lnSpc>
              <a:spcBef>
                <a:spcPts val="0"/>
              </a:spcBef>
              <a:buFontTx/>
              <a:buChar char="•"/>
            </a:pPr>
            <a:r>
              <a:rPr lang="bg-BG" sz="2400" b="1" i="1" dirty="0">
                <a:solidFill>
                  <a:srgbClr val="2D2D8A">
                    <a:lumMod val="50000"/>
                  </a:srgbClr>
                </a:solidFill>
                <a:latin typeface="Arial"/>
              </a:rPr>
              <a:t>Дигитално строителство</a:t>
            </a:r>
          </a:p>
        </p:txBody>
      </p:sp>
      <p:sp>
        <p:nvSpPr>
          <p:cNvPr id="9" name="Left-Right-Up Arrow 8"/>
          <p:cNvSpPr/>
          <p:nvPr/>
        </p:nvSpPr>
        <p:spPr>
          <a:xfrm rot="10800000">
            <a:off x="3024414" y="3401769"/>
            <a:ext cx="3276600" cy="850392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10" name="Rectangle 9"/>
          <p:cNvSpPr/>
          <p:nvPr/>
        </p:nvSpPr>
        <p:spPr>
          <a:xfrm>
            <a:off x="2987221" y="2461988"/>
            <a:ext cx="34816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bg-BG" sz="2800" b="1" dirty="0" smtClean="0">
                <a:solidFill>
                  <a:srgbClr val="002060"/>
                </a:solidFill>
              </a:rPr>
              <a:t>ВСУ в </a:t>
            </a:r>
            <a:r>
              <a:rPr lang="bg-BG" sz="2800" b="1" dirty="0">
                <a:solidFill>
                  <a:srgbClr val="002060"/>
                </a:solidFill>
              </a:rPr>
              <a:t>партньорство с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46701"/>
            <a:ext cx="2399533" cy="198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63" y="4114800"/>
            <a:ext cx="3844870" cy="25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21" y="2351314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1" y="4587702"/>
            <a:ext cx="28384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90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lowchart: Document 4"/>
          <p:cNvSpPr/>
          <p:nvPr/>
        </p:nvSpPr>
        <p:spPr>
          <a:xfrm>
            <a:off x="561975" y="2895600"/>
            <a:ext cx="8020049" cy="3810000"/>
          </a:xfrm>
          <a:prstGeom prst="flowChartDocument">
            <a:avLst/>
          </a:prstGeom>
          <a:solidFill>
            <a:srgbClr val="CCE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Бизнес-ориентирано обучение;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Партньорски проекти с организации от Великобритания, Полша, Италия и Унгария;</a:t>
            </a:r>
            <a:endParaRPr lang="en-US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Бизнес анализи и софтуерни решения;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sz="2000" b="1" dirty="0" smtClean="0">
                <a:solidFill>
                  <a:srgbClr val="002060"/>
                </a:solidFill>
              </a:rPr>
              <a:t>Програмно осигуряване при </a:t>
            </a:r>
            <a:r>
              <a:rPr lang="bg-BG" sz="2000" b="1" dirty="0" err="1" smtClean="0">
                <a:solidFill>
                  <a:srgbClr val="002060"/>
                </a:solidFill>
              </a:rPr>
              <a:t>кибератаки</a:t>
            </a:r>
            <a:r>
              <a:rPr lang="bg-BG" sz="2000" b="1" dirty="0" smtClean="0">
                <a:solidFill>
                  <a:srgbClr val="002060"/>
                </a:solidFill>
              </a:rPr>
              <a:t>, аварии и бедствия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002060"/>
              </a:solidFill>
            </a:endParaRPr>
          </a:p>
          <a:p>
            <a:pPr lvl="1"/>
            <a:endParaRPr lang="bg-BG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bg-BG" sz="2000" b="1" dirty="0" smtClean="0"/>
          </a:p>
          <a:p>
            <a:pPr marL="742950" lvl="1" indent="-285750">
              <a:buFont typeface="Wingdings" panose="05000000000000000000" pitchFamily="2" charset="2"/>
              <a:buChar char="ü"/>
            </a:pPr>
            <a:endParaRPr lang="en-US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90" y="0"/>
            <a:ext cx="3545510" cy="266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89" y="3629"/>
            <a:ext cx="3810511" cy="2660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42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761999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За да бъдем още по-близо до </a:t>
            </a:r>
            <a:r>
              <a:rPr lang="ru-RU" sz="2800" b="1" dirty="0" err="1" smtClean="0">
                <a:solidFill>
                  <a:srgbClr val="002060"/>
                </a:solidFill>
              </a:rPr>
              <a:t>потребностите</a:t>
            </a:r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на бизнеса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668" y="1143000"/>
            <a:ext cx="6908132" cy="6172200"/>
          </a:xfrm>
        </p:spPr>
        <p:txBody>
          <a:bodyPr/>
          <a:lstStyle/>
          <a:p>
            <a:pPr marL="342900" lvl="1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bg-BG" sz="2000" b="1" dirty="0" smtClean="0">
                <a:solidFill>
                  <a:srgbClr val="002060"/>
                </a:solidFill>
              </a:rPr>
              <a:t>Образователни програми по заявка на  бизнеса ; </a:t>
            </a:r>
          </a:p>
          <a:p>
            <a:pPr marL="342900" lvl="1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bg-BG" sz="2000" b="1" dirty="0" smtClean="0">
                <a:solidFill>
                  <a:srgbClr val="002060"/>
                </a:solidFill>
              </a:rPr>
              <a:t>Обучения на място;</a:t>
            </a:r>
          </a:p>
          <a:p>
            <a:pPr marL="342900" lvl="1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bg-BG" sz="2000" b="1" dirty="0" smtClean="0">
                <a:solidFill>
                  <a:srgbClr val="002060"/>
                </a:solidFill>
              </a:rPr>
              <a:t>Онлайн платформи;</a:t>
            </a:r>
          </a:p>
          <a:p>
            <a:pPr marL="342900" lvl="1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Сертифициране </a:t>
            </a:r>
            <a:r>
              <a:rPr lang="ru-RU" sz="2000" b="1" dirty="0">
                <a:solidFill>
                  <a:srgbClr val="002060"/>
                </a:solidFill>
              </a:rPr>
              <a:t>на знания </a:t>
            </a:r>
            <a:r>
              <a:rPr lang="ru-RU" sz="2000" b="1" dirty="0" smtClean="0">
                <a:solidFill>
                  <a:srgbClr val="002060"/>
                </a:solidFill>
              </a:rPr>
              <a:t>и</a:t>
            </a:r>
          </a:p>
          <a:p>
            <a:pPr marL="0" lvl="1" indent="0">
              <a:lnSpc>
                <a:spcPct val="20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 умения;</a:t>
            </a:r>
          </a:p>
          <a:p>
            <a:pPr marL="342900" lvl="1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sz="2000" b="1" dirty="0" smtClean="0">
                <a:solidFill>
                  <a:srgbClr val="002060"/>
                </a:solidFill>
              </a:rPr>
              <a:t>Докторски </a:t>
            </a:r>
            <a:r>
              <a:rPr lang="ru-RU" sz="2000" b="1" dirty="0" err="1" smtClean="0">
                <a:solidFill>
                  <a:srgbClr val="002060"/>
                </a:solidFill>
              </a:rPr>
              <a:t>програми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</a:p>
          <a:p>
            <a:pPr marL="0" lvl="1" indent="0">
              <a:lnSpc>
                <a:spcPct val="20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за бизнес </a:t>
            </a:r>
            <a:r>
              <a:rPr lang="ru-RU" sz="2000" b="1" dirty="0" err="1" smtClean="0">
                <a:solidFill>
                  <a:srgbClr val="002060"/>
                </a:solidFill>
              </a:rPr>
              <a:t>елита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 marL="0" lvl="1" indent="0">
              <a:lnSpc>
                <a:spcPct val="150000"/>
              </a:lnSpc>
              <a:buNone/>
            </a:pPr>
            <a:endParaRPr lang="bg-BG" sz="20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368" y="1752600"/>
            <a:ext cx="4038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7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young_woman_tank_top_walk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628775"/>
            <a:ext cx="4540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654176" y="289684"/>
            <a:ext cx="6948487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bg-BG" altLang="bg-BG" sz="2000" b="1" i="1" dirty="0" smtClean="0">
                <a:solidFill>
                  <a:srgbClr val="000000"/>
                </a:solidFill>
              </a:rPr>
              <a:t>Мобилности – подчинени на общите цели и задачи</a:t>
            </a:r>
            <a:endParaRPr lang="ru-RU" altLang="bg-BG" sz="2000" b="1" i="1" dirty="0" smtClean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endParaRPr lang="bg-BG" altLang="bg-BG" sz="1800" b="1" dirty="0" smtClean="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714542" y="2500597"/>
            <a:ext cx="1776433" cy="1077914"/>
            <a:chOff x="1939" y="1819"/>
            <a:chExt cx="1680" cy="1680"/>
          </a:xfrm>
          <a:gradFill>
            <a:gsLst>
              <a:gs pos="0">
                <a:srgbClr val="FF0000"/>
              </a:gs>
              <a:gs pos="100000">
                <a:srgbClr val="CCECFF">
                  <a:alpha val="80000"/>
                </a:srgbClr>
              </a:gs>
            </a:gsLst>
            <a:lin ang="5400000" scaled="1"/>
          </a:gradFill>
        </p:grpSpPr>
        <p:sp>
          <p:nvSpPr>
            <p:cNvPr id="16417" name="Oval 9"/>
            <p:cNvSpPr>
              <a:spLocks noChangeArrowheads="1"/>
            </p:cNvSpPr>
            <p:nvPr/>
          </p:nvSpPr>
          <p:spPr bwMode="gray">
            <a:xfrm>
              <a:off x="1939" y="1819"/>
              <a:ext cx="1680" cy="16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bg-BG" altLang="bg-BG">
                <a:solidFill>
                  <a:srgbClr val="000000"/>
                </a:solidFill>
              </a:endParaRPr>
            </a:p>
          </p:txBody>
        </p:sp>
        <p:sp>
          <p:nvSpPr>
            <p:cNvPr id="16418" name="Freeform 1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82 w 1321"/>
                <a:gd name="T1" fmla="*/ 224 h 712"/>
                <a:gd name="T2" fmla="*/ 1197 w 1321"/>
                <a:gd name="T3" fmla="*/ 248 h 712"/>
                <a:gd name="T4" fmla="*/ 1200 w 1321"/>
                <a:gd name="T5" fmla="*/ 269 h 712"/>
                <a:gd name="T6" fmla="*/ 1195 w 1321"/>
                <a:gd name="T7" fmla="*/ 289 h 712"/>
                <a:gd name="T8" fmla="*/ 1179 w 1321"/>
                <a:gd name="T9" fmla="*/ 307 h 712"/>
                <a:gd name="T10" fmla="*/ 1156 w 1321"/>
                <a:gd name="T11" fmla="*/ 324 h 712"/>
                <a:gd name="T12" fmla="*/ 1126 w 1321"/>
                <a:gd name="T13" fmla="*/ 338 h 712"/>
                <a:gd name="T14" fmla="*/ 1087 w 1321"/>
                <a:gd name="T15" fmla="*/ 351 h 712"/>
                <a:gd name="T16" fmla="*/ 1043 w 1321"/>
                <a:gd name="T17" fmla="*/ 364 h 712"/>
                <a:gd name="T18" fmla="*/ 992 w 1321"/>
                <a:gd name="T19" fmla="*/ 373 h 712"/>
                <a:gd name="T20" fmla="*/ 937 w 1321"/>
                <a:gd name="T21" fmla="*/ 382 h 712"/>
                <a:gd name="T22" fmla="*/ 879 w 1321"/>
                <a:gd name="T23" fmla="*/ 388 h 712"/>
                <a:gd name="T24" fmla="*/ 814 w 1321"/>
                <a:gd name="T25" fmla="*/ 394 h 712"/>
                <a:gd name="T26" fmla="*/ 749 w 1321"/>
                <a:gd name="T27" fmla="*/ 397 h 712"/>
                <a:gd name="T28" fmla="*/ 723 w 1321"/>
                <a:gd name="T29" fmla="*/ 399 h 712"/>
                <a:gd name="T30" fmla="*/ 433 w 1321"/>
                <a:gd name="T31" fmla="*/ 399 h 712"/>
                <a:gd name="T32" fmla="*/ 429 w 1321"/>
                <a:gd name="T33" fmla="*/ 399 h 712"/>
                <a:gd name="T34" fmla="*/ 372 w 1321"/>
                <a:gd name="T35" fmla="*/ 396 h 712"/>
                <a:gd name="T36" fmla="*/ 317 w 1321"/>
                <a:gd name="T37" fmla="*/ 394 h 712"/>
                <a:gd name="T38" fmla="*/ 265 w 1321"/>
                <a:gd name="T39" fmla="*/ 390 h 712"/>
                <a:gd name="T40" fmla="*/ 215 w 1321"/>
                <a:gd name="T41" fmla="*/ 386 h 712"/>
                <a:gd name="T42" fmla="*/ 170 w 1321"/>
                <a:gd name="T43" fmla="*/ 379 h 712"/>
                <a:gd name="T44" fmla="*/ 128 w 1321"/>
                <a:gd name="T45" fmla="*/ 370 h 712"/>
                <a:gd name="T46" fmla="*/ 92 w 1321"/>
                <a:gd name="T47" fmla="*/ 363 h 712"/>
                <a:gd name="T48" fmla="*/ 62 w 1321"/>
                <a:gd name="T49" fmla="*/ 353 h 712"/>
                <a:gd name="T50" fmla="*/ 34 w 1321"/>
                <a:gd name="T51" fmla="*/ 340 h 712"/>
                <a:gd name="T52" fmla="*/ 18 w 1321"/>
                <a:gd name="T53" fmla="*/ 326 h 712"/>
                <a:gd name="T54" fmla="*/ 6 w 1321"/>
                <a:gd name="T55" fmla="*/ 310 h 712"/>
                <a:gd name="T56" fmla="*/ 0 w 1321"/>
                <a:gd name="T57" fmla="*/ 293 h 712"/>
                <a:gd name="T58" fmla="*/ 0 w 1321"/>
                <a:gd name="T59" fmla="*/ 291 h 712"/>
                <a:gd name="T60" fmla="*/ 4 w 1321"/>
                <a:gd name="T61" fmla="*/ 272 h 712"/>
                <a:gd name="T62" fmla="*/ 16 w 1321"/>
                <a:gd name="T63" fmla="*/ 249 h 712"/>
                <a:gd name="T64" fmla="*/ 46 w 1321"/>
                <a:gd name="T65" fmla="*/ 207 h 712"/>
                <a:gd name="T66" fmla="*/ 84 w 1321"/>
                <a:gd name="T67" fmla="*/ 167 h 712"/>
                <a:gd name="T68" fmla="*/ 132 w 1321"/>
                <a:gd name="T69" fmla="*/ 132 h 712"/>
                <a:gd name="T70" fmla="*/ 184 w 1321"/>
                <a:gd name="T71" fmla="*/ 99 h 712"/>
                <a:gd name="T72" fmla="*/ 245 w 1321"/>
                <a:gd name="T73" fmla="*/ 69 h 712"/>
                <a:gd name="T74" fmla="*/ 311 w 1321"/>
                <a:gd name="T75" fmla="*/ 46 h 712"/>
                <a:gd name="T76" fmla="*/ 377 w 1321"/>
                <a:gd name="T77" fmla="*/ 26 h 712"/>
                <a:gd name="T78" fmla="*/ 452 w 1321"/>
                <a:gd name="T79" fmla="*/ 12 h 712"/>
                <a:gd name="T80" fmla="*/ 528 w 1321"/>
                <a:gd name="T81" fmla="*/ 4 h 712"/>
                <a:gd name="T82" fmla="*/ 606 w 1321"/>
                <a:gd name="T83" fmla="*/ 0 h 712"/>
                <a:gd name="T84" fmla="*/ 606 w 1321"/>
                <a:gd name="T85" fmla="*/ 0 h 712"/>
                <a:gd name="T86" fmla="*/ 690 w 1321"/>
                <a:gd name="T87" fmla="*/ 4 h 712"/>
                <a:gd name="T88" fmla="*/ 770 w 1321"/>
                <a:gd name="T89" fmla="*/ 12 h 712"/>
                <a:gd name="T90" fmla="*/ 847 w 1321"/>
                <a:gd name="T91" fmla="*/ 29 h 712"/>
                <a:gd name="T92" fmla="*/ 918 w 1321"/>
                <a:gd name="T93" fmla="*/ 50 h 712"/>
                <a:gd name="T94" fmla="*/ 984 w 1321"/>
                <a:gd name="T95" fmla="*/ 77 h 712"/>
                <a:gd name="T96" fmla="*/ 1044 w 1321"/>
                <a:gd name="T97" fmla="*/ 109 h 712"/>
                <a:gd name="T98" fmla="*/ 1098 w 1321"/>
                <a:gd name="T99" fmla="*/ 143 h 712"/>
                <a:gd name="T100" fmla="*/ 1144 w 1321"/>
                <a:gd name="T101" fmla="*/ 182 h 712"/>
                <a:gd name="T102" fmla="*/ 1182 w 1321"/>
                <a:gd name="T103" fmla="*/ 224 h 712"/>
                <a:gd name="T104" fmla="*/ 1182 w 1321"/>
                <a:gd name="T105" fmla="*/ 22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bg-BG">
                <a:solidFill>
                  <a:srgbClr val="000000"/>
                </a:solidFill>
              </a:endParaRPr>
            </a:p>
          </p:txBody>
        </p:sp>
      </p:grp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938838" y="2531722"/>
            <a:ext cx="149066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Университет -</a:t>
            </a:r>
            <a:r>
              <a:rPr lang="en-US" altLang="bg-BG" sz="1200" b="1" i="1" dirty="0" smtClean="0">
                <a:solidFill>
                  <a:srgbClr val="000000"/>
                </a:solidFill>
              </a:rPr>
              <a:t> </a:t>
            </a:r>
            <a:endParaRPr lang="bg-BG" altLang="bg-BG" sz="12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партньор 1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бизнес. организация.</a:t>
            </a:r>
          </a:p>
        </p:txBody>
      </p:sp>
      <p:sp>
        <p:nvSpPr>
          <p:cNvPr id="130072" name="Freeform 24"/>
          <p:cNvSpPr>
            <a:spLocks/>
          </p:cNvSpPr>
          <p:nvPr/>
        </p:nvSpPr>
        <p:spPr bwMode="gray">
          <a:xfrm>
            <a:off x="4932363" y="1316038"/>
            <a:ext cx="1584325" cy="1104900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CCCC00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0073" name="Picture 25" descr="young_woman_tank_top_walk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388" y="3652838"/>
            <a:ext cx="4318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74" name="Freeform 26"/>
          <p:cNvSpPr>
            <a:spLocks/>
          </p:cNvSpPr>
          <p:nvPr/>
        </p:nvSpPr>
        <p:spPr bwMode="gray">
          <a:xfrm rot="6675030">
            <a:off x="5776118" y="3809207"/>
            <a:ext cx="1871663" cy="412750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CCCC00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0075" name="Picture 27" descr="young_woman_tank_top_walk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1638" y="5092700"/>
            <a:ext cx="4540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76" name="Freeform 28"/>
          <p:cNvSpPr>
            <a:spLocks/>
          </p:cNvSpPr>
          <p:nvPr/>
        </p:nvSpPr>
        <p:spPr bwMode="gray">
          <a:xfrm rot="8274887">
            <a:off x="3602038" y="4881563"/>
            <a:ext cx="1511300" cy="1393825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CCCC00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0077" name="Picture 29" descr="young_woman_tank_top_walk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005263"/>
            <a:ext cx="5556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78" name="Freeform 30"/>
          <p:cNvSpPr>
            <a:spLocks/>
          </p:cNvSpPr>
          <p:nvPr/>
        </p:nvSpPr>
        <p:spPr bwMode="gray">
          <a:xfrm rot="-8612787">
            <a:off x="1331913" y="3644900"/>
            <a:ext cx="1439862" cy="1439863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CCCC00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0079" name="Picture 31" descr="young_woman_tank_top_walk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981075"/>
            <a:ext cx="5556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80" name="Freeform 32"/>
          <p:cNvSpPr>
            <a:spLocks/>
          </p:cNvSpPr>
          <p:nvPr/>
        </p:nvSpPr>
        <p:spPr bwMode="gray">
          <a:xfrm rot="-3978074">
            <a:off x="2433638" y="1344613"/>
            <a:ext cx="1520825" cy="1400175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CC6600"/>
              </a:gs>
              <a:gs pos="100000">
                <a:srgbClr val="CCCC00"/>
              </a:gs>
            </a:gsLst>
            <a:lin ang="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0081" name="Freeform 33"/>
          <p:cNvSpPr>
            <a:spLocks/>
          </p:cNvSpPr>
          <p:nvPr/>
        </p:nvSpPr>
        <p:spPr bwMode="gray">
          <a:xfrm rot="10800000" flipH="1">
            <a:off x="4859338" y="908050"/>
            <a:ext cx="3743325" cy="576263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0099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0082" name="Picture 34" descr="young_woman_tank_top_walking_l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88" y="1484313"/>
            <a:ext cx="95408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83" name="Picture 35" descr="1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916113"/>
            <a:ext cx="719137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84" name="Picture 36" descr="1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412875"/>
            <a:ext cx="36036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857752" y="4588669"/>
            <a:ext cx="1776433" cy="1077914"/>
            <a:chOff x="1939" y="1819"/>
            <a:chExt cx="1680" cy="1680"/>
          </a:xfrm>
          <a:gradFill>
            <a:gsLst>
              <a:gs pos="0">
                <a:srgbClr val="FF0000"/>
              </a:gs>
              <a:gs pos="100000">
                <a:srgbClr val="CCECFF">
                  <a:alpha val="80000"/>
                </a:srgbClr>
              </a:gs>
            </a:gsLst>
            <a:lin ang="5400000" scaled="1"/>
          </a:gradFill>
        </p:grpSpPr>
        <p:sp>
          <p:nvSpPr>
            <p:cNvPr id="38" name="Oval 9"/>
            <p:cNvSpPr>
              <a:spLocks noChangeArrowheads="1"/>
            </p:cNvSpPr>
            <p:nvPr/>
          </p:nvSpPr>
          <p:spPr bwMode="gray">
            <a:xfrm>
              <a:off x="1939" y="1819"/>
              <a:ext cx="1680" cy="16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bg-BG" altLang="bg-BG">
                <a:solidFill>
                  <a:srgbClr val="000000"/>
                </a:solidFill>
              </a:endParaRPr>
            </a:p>
          </p:txBody>
        </p:sp>
        <p:sp>
          <p:nvSpPr>
            <p:cNvPr id="39" name="Freeform 1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82 w 1321"/>
                <a:gd name="T1" fmla="*/ 224 h 712"/>
                <a:gd name="T2" fmla="*/ 1197 w 1321"/>
                <a:gd name="T3" fmla="*/ 248 h 712"/>
                <a:gd name="T4" fmla="*/ 1200 w 1321"/>
                <a:gd name="T5" fmla="*/ 269 h 712"/>
                <a:gd name="T6" fmla="*/ 1195 w 1321"/>
                <a:gd name="T7" fmla="*/ 289 h 712"/>
                <a:gd name="T8" fmla="*/ 1179 w 1321"/>
                <a:gd name="T9" fmla="*/ 307 h 712"/>
                <a:gd name="T10" fmla="*/ 1156 w 1321"/>
                <a:gd name="T11" fmla="*/ 324 h 712"/>
                <a:gd name="T12" fmla="*/ 1126 w 1321"/>
                <a:gd name="T13" fmla="*/ 338 h 712"/>
                <a:gd name="T14" fmla="*/ 1087 w 1321"/>
                <a:gd name="T15" fmla="*/ 351 h 712"/>
                <a:gd name="T16" fmla="*/ 1043 w 1321"/>
                <a:gd name="T17" fmla="*/ 364 h 712"/>
                <a:gd name="T18" fmla="*/ 992 w 1321"/>
                <a:gd name="T19" fmla="*/ 373 h 712"/>
                <a:gd name="T20" fmla="*/ 937 w 1321"/>
                <a:gd name="T21" fmla="*/ 382 h 712"/>
                <a:gd name="T22" fmla="*/ 879 w 1321"/>
                <a:gd name="T23" fmla="*/ 388 h 712"/>
                <a:gd name="T24" fmla="*/ 814 w 1321"/>
                <a:gd name="T25" fmla="*/ 394 h 712"/>
                <a:gd name="T26" fmla="*/ 749 w 1321"/>
                <a:gd name="T27" fmla="*/ 397 h 712"/>
                <a:gd name="T28" fmla="*/ 723 w 1321"/>
                <a:gd name="T29" fmla="*/ 399 h 712"/>
                <a:gd name="T30" fmla="*/ 433 w 1321"/>
                <a:gd name="T31" fmla="*/ 399 h 712"/>
                <a:gd name="T32" fmla="*/ 429 w 1321"/>
                <a:gd name="T33" fmla="*/ 399 h 712"/>
                <a:gd name="T34" fmla="*/ 372 w 1321"/>
                <a:gd name="T35" fmla="*/ 396 h 712"/>
                <a:gd name="T36" fmla="*/ 317 w 1321"/>
                <a:gd name="T37" fmla="*/ 394 h 712"/>
                <a:gd name="T38" fmla="*/ 265 w 1321"/>
                <a:gd name="T39" fmla="*/ 390 h 712"/>
                <a:gd name="T40" fmla="*/ 215 w 1321"/>
                <a:gd name="T41" fmla="*/ 386 h 712"/>
                <a:gd name="T42" fmla="*/ 170 w 1321"/>
                <a:gd name="T43" fmla="*/ 379 h 712"/>
                <a:gd name="T44" fmla="*/ 128 w 1321"/>
                <a:gd name="T45" fmla="*/ 370 h 712"/>
                <a:gd name="T46" fmla="*/ 92 w 1321"/>
                <a:gd name="T47" fmla="*/ 363 h 712"/>
                <a:gd name="T48" fmla="*/ 62 w 1321"/>
                <a:gd name="T49" fmla="*/ 353 h 712"/>
                <a:gd name="T50" fmla="*/ 34 w 1321"/>
                <a:gd name="T51" fmla="*/ 340 h 712"/>
                <a:gd name="T52" fmla="*/ 18 w 1321"/>
                <a:gd name="T53" fmla="*/ 326 h 712"/>
                <a:gd name="T54" fmla="*/ 6 w 1321"/>
                <a:gd name="T55" fmla="*/ 310 h 712"/>
                <a:gd name="T56" fmla="*/ 0 w 1321"/>
                <a:gd name="T57" fmla="*/ 293 h 712"/>
                <a:gd name="T58" fmla="*/ 0 w 1321"/>
                <a:gd name="T59" fmla="*/ 291 h 712"/>
                <a:gd name="T60" fmla="*/ 4 w 1321"/>
                <a:gd name="T61" fmla="*/ 272 h 712"/>
                <a:gd name="T62" fmla="*/ 16 w 1321"/>
                <a:gd name="T63" fmla="*/ 249 h 712"/>
                <a:gd name="T64" fmla="*/ 46 w 1321"/>
                <a:gd name="T65" fmla="*/ 207 h 712"/>
                <a:gd name="T66" fmla="*/ 84 w 1321"/>
                <a:gd name="T67" fmla="*/ 167 h 712"/>
                <a:gd name="T68" fmla="*/ 132 w 1321"/>
                <a:gd name="T69" fmla="*/ 132 h 712"/>
                <a:gd name="T70" fmla="*/ 184 w 1321"/>
                <a:gd name="T71" fmla="*/ 99 h 712"/>
                <a:gd name="T72" fmla="*/ 245 w 1321"/>
                <a:gd name="T73" fmla="*/ 69 h 712"/>
                <a:gd name="T74" fmla="*/ 311 w 1321"/>
                <a:gd name="T75" fmla="*/ 46 h 712"/>
                <a:gd name="T76" fmla="*/ 377 w 1321"/>
                <a:gd name="T77" fmla="*/ 26 h 712"/>
                <a:gd name="T78" fmla="*/ 452 w 1321"/>
                <a:gd name="T79" fmla="*/ 12 h 712"/>
                <a:gd name="T80" fmla="*/ 528 w 1321"/>
                <a:gd name="T81" fmla="*/ 4 h 712"/>
                <a:gd name="T82" fmla="*/ 606 w 1321"/>
                <a:gd name="T83" fmla="*/ 0 h 712"/>
                <a:gd name="T84" fmla="*/ 606 w 1321"/>
                <a:gd name="T85" fmla="*/ 0 h 712"/>
                <a:gd name="T86" fmla="*/ 690 w 1321"/>
                <a:gd name="T87" fmla="*/ 4 h 712"/>
                <a:gd name="T88" fmla="*/ 770 w 1321"/>
                <a:gd name="T89" fmla="*/ 12 h 712"/>
                <a:gd name="T90" fmla="*/ 847 w 1321"/>
                <a:gd name="T91" fmla="*/ 29 h 712"/>
                <a:gd name="T92" fmla="*/ 918 w 1321"/>
                <a:gd name="T93" fmla="*/ 50 h 712"/>
                <a:gd name="T94" fmla="*/ 984 w 1321"/>
                <a:gd name="T95" fmla="*/ 77 h 712"/>
                <a:gd name="T96" fmla="*/ 1044 w 1321"/>
                <a:gd name="T97" fmla="*/ 109 h 712"/>
                <a:gd name="T98" fmla="*/ 1098 w 1321"/>
                <a:gd name="T99" fmla="*/ 143 h 712"/>
                <a:gd name="T100" fmla="*/ 1144 w 1321"/>
                <a:gd name="T101" fmla="*/ 182 h 712"/>
                <a:gd name="T102" fmla="*/ 1182 w 1321"/>
                <a:gd name="T103" fmla="*/ 224 h 712"/>
                <a:gd name="T104" fmla="*/ 1182 w 1321"/>
                <a:gd name="T105" fmla="*/ 22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bg-BG" sz="1200" b="1" i="1" dirty="0" smtClean="0">
                  <a:solidFill>
                    <a:srgbClr val="000000"/>
                  </a:solidFill>
                </a:rPr>
                <a:t>Партньор 2</a:t>
              </a:r>
            </a:p>
            <a:p>
              <a:pPr>
                <a:defRPr/>
              </a:pPr>
              <a:r>
                <a:rPr lang="bg-BG" sz="1200" b="1" i="1" dirty="0" smtClean="0">
                  <a:solidFill>
                    <a:srgbClr val="000000"/>
                  </a:solidFill>
                </a:rPr>
                <a:t>Бизнес организация </a:t>
              </a:r>
              <a:endParaRPr lang="bg-BG" sz="1200" b="1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214414" y="2500306"/>
            <a:ext cx="1776433" cy="1077914"/>
            <a:chOff x="1939" y="1819"/>
            <a:chExt cx="1680" cy="1680"/>
          </a:xfrm>
          <a:gradFill>
            <a:gsLst>
              <a:gs pos="0">
                <a:srgbClr val="FF0000"/>
              </a:gs>
              <a:gs pos="100000">
                <a:srgbClr val="CCECFF">
                  <a:alpha val="80000"/>
                </a:srgbClr>
              </a:gs>
            </a:gsLst>
            <a:lin ang="5400000" scaled="1"/>
          </a:gradFill>
        </p:grpSpPr>
        <p:sp>
          <p:nvSpPr>
            <p:cNvPr id="41" name="Oval 9"/>
            <p:cNvSpPr>
              <a:spLocks noChangeArrowheads="1"/>
            </p:cNvSpPr>
            <p:nvPr/>
          </p:nvSpPr>
          <p:spPr bwMode="gray">
            <a:xfrm>
              <a:off x="1939" y="1819"/>
              <a:ext cx="1680" cy="16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bg-BG" altLang="bg-BG">
                <a:solidFill>
                  <a:srgbClr val="000000"/>
                </a:solidFill>
              </a:endParaRPr>
            </a:p>
          </p:txBody>
        </p:sp>
        <p:sp>
          <p:nvSpPr>
            <p:cNvPr id="42" name="Freeform 1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82 w 1321"/>
                <a:gd name="T1" fmla="*/ 224 h 712"/>
                <a:gd name="T2" fmla="*/ 1197 w 1321"/>
                <a:gd name="T3" fmla="*/ 248 h 712"/>
                <a:gd name="T4" fmla="*/ 1200 w 1321"/>
                <a:gd name="T5" fmla="*/ 269 h 712"/>
                <a:gd name="T6" fmla="*/ 1195 w 1321"/>
                <a:gd name="T7" fmla="*/ 289 h 712"/>
                <a:gd name="T8" fmla="*/ 1179 w 1321"/>
                <a:gd name="T9" fmla="*/ 307 h 712"/>
                <a:gd name="T10" fmla="*/ 1156 w 1321"/>
                <a:gd name="T11" fmla="*/ 324 h 712"/>
                <a:gd name="T12" fmla="*/ 1126 w 1321"/>
                <a:gd name="T13" fmla="*/ 338 h 712"/>
                <a:gd name="T14" fmla="*/ 1087 w 1321"/>
                <a:gd name="T15" fmla="*/ 351 h 712"/>
                <a:gd name="T16" fmla="*/ 1043 w 1321"/>
                <a:gd name="T17" fmla="*/ 364 h 712"/>
                <a:gd name="T18" fmla="*/ 992 w 1321"/>
                <a:gd name="T19" fmla="*/ 373 h 712"/>
                <a:gd name="T20" fmla="*/ 937 w 1321"/>
                <a:gd name="T21" fmla="*/ 382 h 712"/>
                <a:gd name="T22" fmla="*/ 879 w 1321"/>
                <a:gd name="T23" fmla="*/ 388 h 712"/>
                <a:gd name="T24" fmla="*/ 814 w 1321"/>
                <a:gd name="T25" fmla="*/ 394 h 712"/>
                <a:gd name="T26" fmla="*/ 749 w 1321"/>
                <a:gd name="T27" fmla="*/ 397 h 712"/>
                <a:gd name="T28" fmla="*/ 723 w 1321"/>
                <a:gd name="T29" fmla="*/ 399 h 712"/>
                <a:gd name="T30" fmla="*/ 433 w 1321"/>
                <a:gd name="T31" fmla="*/ 399 h 712"/>
                <a:gd name="T32" fmla="*/ 429 w 1321"/>
                <a:gd name="T33" fmla="*/ 399 h 712"/>
                <a:gd name="T34" fmla="*/ 372 w 1321"/>
                <a:gd name="T35" fmla="*/ 396 h 712"/>
                <a:gd name="T36" fmla="*/ 317 w 1321"/>
                <a:gd name="T37" fmla="*/ 394 h 712"/>
                <a:gd name="T38" fmla="*/ 265 w 1321"/>
                <a:gd name="T39" fmla="*/ 390 h 712"/>
                <a:gd name="T40" fmla="*/ 215 w 1321"/>
                <a:gd name="T41" fmla="*/ 386 h 712"/>
                <a:gd name="T42" fmla="*/ 170 w 1321"/>
                <a:gd name="T43" fmla="*/ 379 h 712"/>
                <a:gd name="T44" fmla="*/ 128 w 1321"/>
                <a:gd name="T45" fmla="*/ 370 h 712"/>
                <a:gd name="T46" fmla="*/ 92 w 1321"/>
                <a:gd name="T47" fmla="*/ 363 h 712"/>
                <a:gd name="T48" fmla="*/ 62 w 1321"/>
                <a:gd name="T49" fmla="*/ 353 h 712"/>
                <a:gd name="T50" fmla="*/ 34 w 1321"/>
                <a:gd name="T51" fmla="*/ 340 h 712"/>
                <a:gd name="T52" fmla="*/ 18 w 1321"/>
                <a:gd name="T53" fmla="*/ 326 h 712"/>
                <a:gd name="T54" fmla="*/ 6 w 1321"/>
                <a:gd name="T55" fmla="*/ 310 h 712"/>
                <a:gd name="T56" fmla="*/ 0 w 1321"/>
                <a:gd name="T57" fmla="*/ 293 h 712"/>
                <a:gd name="T58" fmla="*/ 0 w 1321"/>
                <a:gd name="T59" fmla="*/ 291 h 712"/>
                <a:gd name="T60" fmla="*/ 4 w 1321"/>
                <a:gd name="T61" fmla="*/ 272 h 712"/>
                <a:gd name="T62" fmla="*/ 16 w 1321"/>
                <a:gd name="T63" fmla="*/ 249 h 712"/>
                <a:gd name="T64" fmla="*/ 46 w 1321"/>
                <a:gd name="T65" fmla="*/ 207 h 712"/>
                <a:gd name="T66" fmla="*/ 84 w 1321"/>
                <a:gd name="T67" fmla="*/ 167 h 712"/>
                <a:gd name="T68" fmla="*/ 132 w 1321"/>
                <a:gd name="T69" fmla="*/ 132 h 712"/>
                <a:gd name="T70" fmla="*/ 184 w 1321"/>
                <a:gd name="T71" fmla="*/ 99 h 712"/>
                <a:gd name="T72" fmla="*/ 245 w 1321"/>
                <a:gd name="T73" fmla="*/ 69 h 712"/>
                <a:gd name="T74" fmla="*/ 311 w 1321"/>
                <a:gd name="T75" fmla="*/ 46 h 712"/>
                <a:gd name="T76" fmla="*/ 377 w 1321"/>
                <a:gd name="T77" fmla="*/ 26 h 712"/>
                <a:gd name="T78" fmla="*/ 452 w 1321"/>
                <a:gd name="T79" fmla="*/ 12 h 712"/>
                <a:gd name="T80" fmla="*/ 528 w 1321"/>
                <a:gd name="T81" fmla="*/ 4 h 712"/>
                <a:gd name="T82" fmla="*/ 606 w 1321"/>
                <a:gd name="T83" fmla="*/ 0 h 712"/>
                <a:gd name="T84" fmla="*/ 606 w 1321"/>
                <a:gd name="T85" fmla="*/ 0 h 712"/>
                <a:gd name="T86" fmla="*/ 690 w 1321"/>
                <a:gd name="T87" fmla="*/ 4 h 712"/>
                <a:gd name="T88" fmla="*/ 770 w 1321"/>
                <a:gd name="T89" fmla="*/ 12 h 712"/>
                <a:gd name="T90" fmla="*/ 847 w 1321"/>
                <a:gd name="T91" fmla="*/ 29 h 712"/>
                <a:gd name="T92" fmla="*/ 918 w 1321"/>
                <a:gd name="T93" fmla="*/ 50 h 712"/>
                <a:gd name="T94" fmla="*/ 984 w 1321"/>
                <a:gd name="T95" fmla="*/ 77 h 712"/>
                <a:gd name="T96" fmla="*/ 1044 w 1321"/>
                <a:gd name="T97" fmla="*/ 109 h 712"/>
                <a:gd name="T98" fmla="*/ 1098 w 1321"/>
                <a:gd name="T99" fmla="*/ 143 h 712"/>
                <a:gd name="T100" fmla="*/ 1144 w 1321"/>
                <a:gd name="T101" fmla="*/ 182 h 712"/>
                <a:gd name="T102" fmla="*/ 1182 w 1321"/>
                <a:gd name="T103" fmla="*/ 224 h 712"/>
                <a:gd name="T104" fmla="*/ 1182 w 1321"/>
                <a:gd name="T105" fmla="*/ 22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bg-BG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38311" y="4779978"/>
            <a:ext cx="1776433" cy="1077914"/>
            <a:chOff x="1939" y="1819"/>
            <a:chExt cx="1680" cy="1680"/>
          </a:xfrm>
          <a:gradFill>
            <a:gsLst>
              <a:gs pos="0">
                <a:srgbClr val="FF0000"/>
              </a:gs>
              <a:gs pos="100000">
                <a:srgbClr val="CCECFF">
                  <a:alpha val="80000"/>
                </a:srgbClr>
              </a:gs>
            </a:gsLst>
            <a:lin ang="5400000" scaled="1"/>
          </a:gradFill>
        </p:grpSpPr>
        <p:sp>
          <p:nvSpPr>
            <p:cNvPr id="44" name="Oval 9"/>
            <p:cNvSpPr>
              <a:spLocks noChangeArrowheads="1"/>
            </p:cNvSpPr>
            <p:nvPr/>
          </p:nvSpPr>
          <p:spPr bwMode="gray">
            <a:xfrm>
              <a:off x="1939" y="1819"/>
              <a:ext cx="1680" cy="1680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bg-BG" altLang="bg-BG">
                <a:solidFill>
                  <a:srgbClr val="000000"/>
                </a:solidFill>
              </a:endParaRPr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182 w 1321"/>
                <a:gd name="T1" fmla="*/ 224 h 712"/>
                <a:gd name="T2" fmla="*/ 1197 w 1321"/>
                <a:gd name="T3" fmla="*/ 248 h 712"/>
                <a:gd name="T4" fmla="*/ 1200 w 1321"/>
                <a:gd name="T5" fmla="*/ 269 h 712"/>
                <a:gd name="T6" fmla="*/ 1195 w 1321"/>
                <a:gd name="T7" fmla="*/ 289 h 712"/>
                <a:gd name="T8" fmla="*/ 1179 w 1321"/>
                <a:gd name="T9" fmla="*/ 307 h 712"/>
                <a:gd name="T10" fmla="*/ 1156 w 1321"/>
                <a:gd name="T11" fmla="*/ 324 h 712"/>
                <a:gd name="T12" fmla="*/ 1126 w 1321"/>
                <a:gd name="T13" fmla="*/ 338 h 712"/>
                <a:gd name="T14" fmla="*/ 1087 w 1321"/>
                <a:gd name="T15" fmla="*/ 351 h 712"/>
                <a:gd name="T16" fmla="*/ 1043 w 1321"/>
                <a:gd name="T17" fmla="*/ 364 h 712"/>
                <a:gd name="T18" fmla="*/ 992 w 1321"/>
                <a:gd name="T19" fmla="*/ 373 h 712"/>
                <a:gd name="T20" fmla="*/ 937 w 1321"/>
                <a:gd name="T21" fmla="*/ 382 h 712"/>
                <a:gd name="T22" fmla="*/ 879 w 1321"/>
                <a:gd name="T23" fmla="*/ 388 h 712"/>
                <a:gd name="T24" fmla="*/ 814 w 1321"/>
                <a:gd name="T25" fmla="*/ 394 h 712"/>
                <a:gd name="T26" fmla="*/ 749 w 1321"/>
                <a:gd name="T27" fmla="*/ 397 h 712"/>
                <a:gd name="T28" fmla="*/ 723 w 1321"/>
                <a:gd name="T29" fmla="*/ 399 h 712"/>
                <a:gd name="T30" fmla="*/ 433 w 1321"/>
                <a:gd name="T31" fmla="*/ 399 h 712"/>
                <a:gd name="T32" fmla="*/ 429 w 1321"/>
                <a:gd name="T33" fmla="*/ 399 h 712"/>
                <a:gd name="T34" fmla="*/ 372 w 1321"/>
                <a:gd name="T35" fmla="*/ 396 h 712"/>
                <a:gd name="T36" fmla="*/ 317 w 1321"/>
                <a:gd name="T37" fmla="*/ 394 h 712"/>
                <a:gd name="T38" fmla="*/ 265 w 1321"/>
                <a:gd name="T39" fmla="*/ 390 h 712"/>
                <a:gd name="T40" fmla="*/ 215 w 1321"/>
                <a:gd name="T41" fmla="*/ 386 h 712"/>
                <a:gd name="T42" fmla="*/ 170 w 1321"/>
                <a:gd name="T43" fmla="*/ 379 h 712"/>
                <a:gd name="T44" fmla="*/ 128 w 1321"/>
                <a:gd name="T45" fmla="*/ 370 h 712"/>
                <a:gd name="T46" fmla="*/ 92 w 1321"/>
                <a:gd name="T47" fmla="*/ 363 h 712"/>
                <a:gd name="T48" fmla="*/ 62 w 1321"/>
                <a:gd name="T49" fmla="*/ 353 h 712"/>
                <a:gd name="T50" fmla="*/ 34 w 1321"/>
                <a:gd name="T51" fmla="*/ 340 h 712"/>
                <a:gd name="T52" fmla="*/ 18 w 1321"/>
                <a:gd name="T53" fmla="*/ 326 h 712"/>
                <a:gd name="T54" fmla="*/ 6 w 1321"/>
                <a:gd name="T55" fmla="*/ 310 h 712"/>
                <a:gd name="T56" fmla="*/ 0 w 1321"/>
                <a:gd name="T57" fmla="*/ 293 h 712"/>
                <a:gd name="T58" fmla="*/ 0 w 1321"/>
                <a:gd name="T59" fmla="*/ 291 h 712"/>
                <a:gd name="T60" fmla="*/ 4 w 1321"/>
                <a:gd name="T61" fmla="*/ 272 h 712"/>
                <a:gd name="T62" fmla="*/ 16 w 1321"/>
                <a:gd name="T63" fmla="*/ 249 h 712"/>
                <a:gd name="T64" fmla="*/ 46 w 1321"/>
                <a:gd name="T65" fmla="*/ 207 h 712"/>
                <a:gd name="T66" fmla="*/ 84 w 1321"/>
                <a:gd name="T67" fmla="*/ 167 h 712"/>
                <a:gd name="T68" fmla="*/ 132 w 1321"/>
                <a:gd name="T69" fmla="*/ 132 h 712"/>
                <a:gd name="T70" fmla="*/ 184 w 1321"/>
                <a:gd name="T71" fmla="*/ 99 h 712"/>
                <a:gd name="T72" fmla="*/ 245 w 1321"/>
                <a:gd name="T73" fmla="*/ 69 h 712"/>
                <a:gd name="T74" fmla="*/ 311 w 1321"/>
                <a:gd name="T75" fmla="*/ 46 h 712"/>
                <a:gd name="T76" fmla="*/ 377 w 1321"/>
                <a:gd name="T77" fmla="*/ 26 h 712"/>
                <a:gd name="T78" fmla="*/ 452 w 1321"/>
                <a:gd name="T79" fmla="*/ 12 h 712"/>
                <a:gd name="T80" fmla="*/ 528 w 1321"/>
                <a:gd name="T81" fmla="*/ 4 h 712"/>
                <a:gd name="T82" fmla="*/ 606 w 1321"/>
                <a:gd name="T83" fmla="*/ 0 h 712"/>
                <a:gd name="T84" fmla="*/ 606 w 1321"/>
                <a:gd name="T85" fmla="*/ 0 h 712"/>
                <a:gd name="T86" fmla="*/ 690 w 1321"/>
                <a:gd name="T87" fmla="*/ 4 h 712"/>
                <a:gd name="T88" fmla="*/ 770 w 1321"/>
                <a:gd name="T89" fmla="*/ 12 h 712"/>
                <a:gd name="T90" fmla="*/ 847 w 1321"/>
                <a:gd name="T91" fmla="*/ 29 h 712"/>
                <a:gd name="T92" fmla="*/ 918 w 1321"/>
                <a:gd name="T93" fmla="*/ 50 h 712"/>
                <a:gd name="T94" fmla="*/ 984 w 1321"/>
                <a:gd name="T95" fmla="*/ 77 h 712"/>
                <a:gd name="T96" fmla="*/ 1044 w 1321"/>
                <a:gd name="T97" fmla="*/ 109 h 712"/>
                <a:gd name="T98" fmla="*/ 1098 w 1321"/>
                <a:gd name="T99" fmla="*/ 143 h 712"/>
                <a:gd name="T100" fmla="*/ 1144 w 1321"/>
                <a:gd name="T101" fmla="*/ 182 h 712"/>
                <a:gd name="T102" fmla="*/ 1182 w 1321"/>
                <a:gd name="T103" fmla="*/ 224 h 712"/>
                <a:gd name="T104" fmla="*/ 1182 w 1321"/>
                <a:gd name="T105" fmla="*/ 22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pFill/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bg-BG">
                <a:solidFill>
                  <a:srgbClr val="000000"/>
                </a:solidFill>
              </a:endParaRPr>
            </a:p>
          </p:txBody>
        </p:sp>
      </p:grpSp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2214563" y="4884738"/>
            <a:ext cx="1490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Университет -</a:t>
            </a:r>
            <a:r>
              <a:rPr lang="en-US" altLang="bg-BG" sz="1200" b="1" i="1" dirty="0" smtClean="0">
                <a:solidFill>
                  <a:srgbClr val="000000"/>
                </a:solidFill>
              </a:rPr>
              <a:t> </a:t>
            </a:r>
            <a:endParaRPr lang="bg-BG" altLang="bg-BG" sz="12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партньор 3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бизнес. Орг.</a:t>
            </a:r>
          </a:p>
        </p:txBody>
      </p: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1438275" y="2643188"/>
            <a:ext cx="1490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Университет -</a:t>
            </a:r>
            <a:r>
              <a:rPr lang="en-US" altLang="bg-BG" sz="1200" b="1" i="1" dirty="0" smtClean="0">
                <a:solidFill>
                  <a:srgbClr val="000000"/>
                </a:solidFill>
              </a:rPr>
              <a:t> </a:t>
            </a:r>
            <a:endParaRPr lang="bg-BG" altLang="bg-BG" sz="1200" b="1" i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партньор  4</a:t>
            </a:r>
          </a:p>
          <a:p>
            <a:pPr eaLnBrk="1" hangingPunct="1">
              <a:spcBef>
                <a:spcPct val="50000"/>
              </a:spcBef>
              <a:buClrTx/>
              <a:buFontTx/>
              <a:buChar char="•"/>
            </a:pPr>
            <a:r>
              <a:rPr lang="bg-BG" altLang="bg-BG" sz="1200" b="1" i="1" dirty="0" smtClean="0">
                <a:solidFill>
                  <a:srgbClr val="000000"/>
                </a:solidFill>
              </a:rPr>
              <a:t>бизнес. Орг.</a:t>
            </a:r>
          </a:p>
        </p:txBody>
      </p:sp>
      <p:sp>
        <p:nvSpPr>
          <p:cNvPr id="20505" name="Oval 9"/>
          <p:cNvSpPr>
            <a:spLocks noChangeArrowheads="1"/>
          </p:cNvSpPr>
          <p:nvPr/>
        </p:nvSpPr>
        <p:spPr bwMode="gray">
          <a:xfrm>
            <a:off x="3929063" y="1000125"/>
            <a:ext cx="1204912" cy="107791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CCECFF">
                  <a:alpha val="79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bg-BG" altLang="bg-BG" sz="1800" smtClean="0">
              <a:solidFill>
                <a:srgbClr val="000000"/>
              </a:solidFill>
            </a:endParaRPr>
          </a:p>
        </p:txBody>
      </p:sp>
      <p:sp>
        <p:nvSpPr>
          <p:cNvPr id="130055" name="Text Box 7"/>
          <p:cNvSpPr txBox="1">
            <a:spLocks noChangeArrowheads="1"/>
          </p:cNvSpPr>
          <p:nvPr/>
        </p:nvSpPr>
        <p:spPr bwMode="auto">
          <a:xfrm>
            <a:off x="4213225" y="1333500"/>
            <a:ext cx="719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bg-BG" altLang="bg-BG" sz="2000" b="1" smtClean="0">
                <a:solidFill>
                  <a:srgbClr val="000000"/>
                </a:solidFill>
              </a:rPr>
              <a:t>ВСУ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1334" y="3358000"/>
            <a:ext cx="28141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b="1" dirty="0" smtClean="0"/>
              <a:t>Студентска мобилност</a:t>
            </a:r>
          </a:p>
          <a:p>
            <a:pPr algn="ctr"/>
            <a:r>
              <a:rPr lang="bg-BG" b="1" dirty="0" smtClean="0"/>
              <a:t>16+ 1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6483613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0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0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0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0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0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0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0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0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0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30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0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30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30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30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0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0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9" grpId="0"/>
      <p:bldP spid="130072" grpId="0" animBg="1"/>
      <p:bldP spid="130074" grpId="0" animBg="1"/>
      <p:bldP spid="130076" grpId="0" animBg="1"/>
      <p:bldP spid="130078" grpId="0" animBg="1"/>
      <p:bldP spid="130080" grpId="0" animBg="1"/>
      <p:bldP spid="130081" grpId="0" animBg="1"/>
      <p:bldP spid="47" grpId="0"/>
      <p:bldP spid="48" grpId="0"/>
      <p:bldP spid="1300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11"/>
          <p:cNvGrpSpPr>
            <a:grpSpLocks/>
          </p:cNvGrpSpPr>
          <p:nvPr/>
        </p:nvGrpSpPr>
        <p:grpSpPr bwMode="auto">
          <a:xfrm>
            <a:off x="0" y="-68263"/>
            <a:ext cx="9144000" cy="954088"/>
            <a:chOff x="0" y="96"/>
            <a:chExt cx="5760" cy="601"/>
          </a:xfrm>
        </p:grpSpPr>
        <p:sp>
          <p:nvSpPr>
            <p:cNvPr id="79903" name="Text Box 12"/>
            <p:cNvSpPr txBox="1">
              <a:spLocks noChangeArrowheads="1"/>
            </p:cNvSpPr>
            <p:nvPr/>
          </p:nvSpPr>
          <p:spPr bwMode="auto">
            <a:xfrm>
              <a:off x="0" y="96"/>
              <a:ext cx="5760" cy="601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800" b="1">
                  <a:solidFill>
                    <a:srgbClr val="006666"/>
                  </a:solidFill>
                </a:rPr>
                <a:t>   ВАРНЕНСКИ СВОБОДЕН УНИВЕРСИТЕТ	</a:t>
              </a:r>
              <a:r>
                <a:rPr lang="en-US" altLang="bg-BG" sz="2800" b="1">
                  <a:solidFill>
                    <a:srgbClr val="006666"/>
                  </a:solidFill>
                </a:rPr>
                <a:t>“</a:t>
              </a:r>
              <a:r>
                <a:rPr lang="bg-BG" altLang="bg-BG" sz="28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800" b="1">
                  <a:solidFill>
                    <a:srgbClr val="006666"/>
                  </a:solidFill>
                </a:rPr>
                <a:t>”</a:t>
              </a:r>
              <a:endParaRPr lang="bg-BG" altLang="bg-BG" sz="2800" b="1"/>
            </a:p>
          </p:txBody>
        </p:sp>
        <p:pic>
          <p:nvPicPr>
            <p:cNvPr id="79904" name="Picture 13" descr="vfu-logo-we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132"/>
              <a:ext cx="408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Cloud 23"/>
          <p:cNvSpPr/>
          <p:nvPr/>
        </p:nvSpPr>
        <p:spPr bwMode="auto">
          <a:xfrm>
            <a:off x="5603875" y="3235776"/>
            <a:ext cx="3211512" cy="2014538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loud 27"/>
          <p:cNvSpPr/>
          <p:nvPr/>
        </p:nvSpPr>
        <p:spPr bwMode="auto">
          <a:xfrm>
            <a:off x="5461914" y="4681989"/>
            <a:ext cx="3209925" cy="1612900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Cloud 22"/>
          <p:cNvSpPr/>
          <p:nvPr/>
        </p:nvSpPr>
        <p:spPr bwMode="auto">
          <a:xfrm>
            <a:off x="765175" y="4298950"/>
            <a:ext cx="2805113" cy="1760538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Cloud 21"/>
          <p:cNvSpPr/>
          <p:nvPr/>
        </p:nvSpPr>
        <p:spPr bwMode="auto">
          <a:xfrm>
            <a:off x="-10198" y="3035751"/>
            <a:ext cx="3209925" cy="2016125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Cloud 20"/>
          <p:cNvSpPr/>
          <p:nvPr/>
        </p:nvSpPr>
        <p:spPr bwMode="auto">
          <a:xfrm>
            <a:off x="5251450" y="1373188"/>
            <a:ext cx="3211513" cy="2016125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lin ang="81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3"/>
          <p:cNvSpPr/>
          <p:nvPr/>
        </p:nvSpPr>
        <p:spPr bwMode="auto">
          <a:xfrm>
            <a:off x="2640013" y="750888"/>
            <a:ext cx="3211512" cy="2016125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2"/>
          <p:cNvSpPr/>
          <p:nvPr/>
        </p:nvSpPr>
        <p:spPr bwMode="auto">
          <a:xfrm>
            <a:off x="111125" y="1433513"/>
            <a:ext cx="3452813" cy="2022475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88" name="Text Box 11"/>
          <p:cNvSpPr txBox="1">
            <a:spLocks noChangeArrowheads="1"/>
          </p:cNvSpPr>
          <p:nvPr/>
        </p:nvSpPr>
        <p:spPr bwMode="gray">
          <a:xfrm>
            <a:off x="466725" y="3646488"/>
            <a:ext cx="215582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Онлайн обучение</a:t>
            </a:r>
            <a:r>
              <a:rPr lang="en-US" altLang="bg-BG" b="1"/>
              <a:t/>
            </a:r>
            <a:br>
              <a:rPr lang="en-US" altLang="bg-BG" b="1"/>
            </a:br>
            <a:endParaRPr lang="en-US" altLang="bg-BG" sz="1000" b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b="1"/>
              <a:t> </a:t>
            </a:r>
            <a:r>
              <a:rPr lang="bg-BG" altLang="bg-BG" b="1"/>
              <a:t>Облак технологии</a:t>
            </a:r>
            <a:endParaRPr lang="en-US" altLang="bg-BG" b="1"/>
          </a:p>
        </p:txBody>
      </p:sp>
      <p:sp>
        <p:nvSpPr>
          <p:cNvPr id="79889" name="Text Box 13"/>
          <p:cNvSpPr txBox="1">
            <a:spLocks noChangeArrowheads="1"/>
          </p:cNvSpPr>
          <p:nvPr/>
        </p:nvSpPr>
        <p:spPr bwMode="gray">
          <a:xfrm>
            <a:off x="3422650" y="4311650"/>
            <a:ext cx="262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b="1"/>
              <a:t>Internationalization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b="1"/>
          </a:p>
        </p:txBody>
      </p:sp>
      <p:sp>
        <p:nvSpPr>
          <p:cNvPr id="79890" name="Text Box 14"/>
          <p:cNvSpPr txBox="1">
            <a:spLocks noChangeArrowheads="1"/>
          </p:cNvSpPr>
          <p:nvPr/>
        </p:nvSpPr>
        <p:spPr bwMode="gray">
          <a:xfrm>
            <a:off x="490538" y="2125663"/>
            <a:ext cx="27527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>
                <a:solidFill>
                  <a:srgbClr val="000000"/>
                </a:solidFill>
              </a:rPr>
              <a:t>Научноизследователски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>
                <a:solidFill>
                  <a:srgbClr val="000000"/>
                </a:solidFill>
              </a:rPr>
              <a:t>проекти</a:t>
            </a:r>
            <a:endParaRPr lang="en-US" altLang="bg-BG" b="1">
              <a:solidFill>
                <a:srgbClr val="000000"/>
              </a:solidFill>
            </a:endParaRPr>
          </a:p>
        </p:txBody>
      </p:sp>
      <p:sp>
        <p:nvSpPr>
          <p:cNvPr id="79891" name="Text Box 16"/>
          <p:cNvSpPr txBox="1">
            <a:spLocks noChangeArrowheads="1"/>
          </p:cNvSpPr>
          <p:nvPr/>
        </p:nvSpPr>
        <p:spPr bwMode="gray">
          <a:xfrm>
            <a:off x="1350963" y="5094288"/>
            <a:ext cx="16351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bg-BG" altLang="bg-BG" b="1"/>
              <a:t>Обмен на студенти</a:t>
            </a:r>
            <a:endParaRPr lang="en-US" altLang="bg-BG" sz="2000" b="1">
              <a:solidFill>
                <a:srgbClr val="000000"/>
              </a:solidFill>
            </a:endParaRPr>
          </a:p>
        </p:txBody>
      </p:sp>
      <p:sp>
        <p:nvSpPr>
          <p:cNvPr id="79892" name="Text Box 17"/>
          <p:cNvSpPr txBox="1">
            <a:spLocks noChangeArrowheads="1"/>
          </p:cNvSpPr>
          <p:nvPr/>
        </p:nvSpPr>
        <p:spPr bwMode="auto">
          <a:xfrm>
            <a:off x="5707063" y="1946275"/>
            <a:ext cx="2574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Семинари</a:t>
            </a:r>
            <a:r>
              <a:rPr lang="en-US" altLang="bg-BG" b="1"/>
              <a:t>, </a:t>
            </a:r>
            <a:r>
              <a:rPr lang="bg-BG" altLang="bg-BG" b="1"/>
              <a:t>работни срещи и конференции</a:t>
            </a:r>
            <a:r>
              <a:rPr lang="en-US" altLang="bg-BG" b="1"/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Фирмени обучения</a:t>
            </a:r>
            <a:endParaRPr lang="en-US" altLang="bg-BG" b="1"/>
          </a:p>
        </p:txBody>
      </p:sp>
      <p:sp>
        <p:nvSpPr>
          <p:cNvPr id="79893" name="Rectangle 19"/>
          <p:cNvSpPr>
            <a:spLocks noChangeArrowheads="1"/>
          </p:cNvSpPr>
          <p:nvPr/>
        </p:nvSpPr>
        <p:spPr bwMode="auto">
          <a:xfrm>
            <a:off x="3448050" y="1041400"/>
            <a:ext cx="2443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>
                <a:solidFill>
                  <a:srgbClr val="000000"/>
                </a:solidFill>
              </a:rPr>
              <a:t>Съвместни образователни програми</a:t>
            </a:r>
            <a:r>
              <a:rPr lang="en-US" altLang="bg-BG" b="1">
                <a:solidFill>
                  <a:srgbClr val="000000"/>
                </a:solidFill>
              </a:rPr>
              <a:t> </a:t>
            </a:r>
            <a:r>
              <a:rPr lang="bg-BG" altLang="bg-BG" b="1">
                <a:solidFill>
                  <a:srgbClr val="000000"/>
                </a:solidFill>
              </a:rPr>
              <a:t>и двойни дипломи</a:t>
            </a:r>
            <a:endParaRPr lang="en-US" altLang="bg-BG" b="1">
              <a:solidFill>
                <a:srgbClr val="000000"/>
              </a:solidFill>
            </a:endParaRPr>
          </a:p>
        </p:txBody>
      </p:sp>
      <p:pic>
        <p:nvPicPr>
          <p:cNvPr id="79894" name="Picture 3" descr="C:\Users\tedy\Downloads\Earth-25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2197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loud 26"/>
          <p:cNvSpPr/>
          <p:nvPr/>
        </p:nvSpPr>
        <p:spPr bwMode="auto">
          <a:xfrm>
            <a:off x="2761577" y="4732789"/>
            <a:ext cx="3211512" cy="2016125"/>
          </a:xfrm>
          <a:prstGeom prst="cloud">
            <a:avLst/>
          </a:prstGeom>
          <a:gradFill flip="none" rotWithShape="1">
            <a:gsLst>
              <a:gs pos="0">
                <a:srgbClr val="48C7ED">
                  <a:tint val="66000"/>
                  <a:satMod val="160000"/>
                </a:srgbClr>
              </a:gs>
              <a:gs pos="50000">
                <a:srgbClr val="48C7ED">
                  <a:tint val="44500"/>
                  <a:satMod val="160000"/>
                </a:srgbClr>
              </a:gs>
              <a:gs pos="100000">
                <a:srgbClr val="48C7ED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898" name="Rectangle 4"/>
          <p:cNvSpPr>
            <a:spLocks noChangeArrowheads="1"/>
          </p:cNvSpPr>
          <p:nvPr/>
        </p:nvSpPr>
        <p:spPr bwMode="auto">
          <a:xfrm>
            <a:off x="3422650" y="4826000"/>
            <a:ext cx="27035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b="1"/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Международно съдържание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в учебнити планове</a:t>
            </a:r>
            <a:r>
              <a:rPr lang="en-US" altLang="bg-BG" b="1"/>
              <a:t/>
            </a:r>
            <a:br>
              <a:rPr lang="en-US" altLang="bg-BG" b="1"/>
            </a:br>
            <a:endParaRPr lang="en-US" altLang="bg-BG" b="1"/>
          </a:p>
        </p:txBody>
      </p:sp>
      <p:sp>
        <p:nvSpPr>
          <p:cNvPr id="79899" name="Rectangle 5"/>
          <p:cNvSpPr>
            <a:spLocks noChangeArrowheads="1"/>
          </p:cNvSpPr>
          <p:nvPr/>
        </p:nvSpPr>
        <p:spPr bwMode="auto">
          <a:xfrm>
            <a:off x="6103938" y="5249863"/>
            <a:ext cx="1160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Филиали</a:t>
            </a:r>
            <a:endParaRPr lang="en-US" altLang="bg-BG" b="1"/>
          </a:p>
        </p:txBody>
      </p:sp>
      <p:sp>
        <p:nvSpPr>
          <p:cNvPr id="79900" name="Rectangle 6"/>
          <p:cNvSpPr>
            <a:spLocks noChangeArrowheads="1"/>
          </p:cNvSpPr>
          <p:nvPr/>
        </p:nvSpPr>
        <p:spPr bwMode="auto">
          <a:xfrm>
            <a:off x="5973763" y="3814763"/>
            <a:ext cx="2943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/>
              <a:t> </a:t>
            </a:r>
            <a:r>
              <a:rPr lang="bg-BG" altLang="bg-BG" b="1"/>
              <a:t>Трансгранично сътрудничество</a:t>
            </a:r>
            <a:endParaRPr lang="en-US" altLang="bg-BG" b="1"/>
          </a:p>
        </p:txBody>
      </p:sp>
      <p:sp>
        <p:nvSpPr>
          <p:cNvPr id="79901" name="Rectangle 2"/>
          <p:cNvSpPr>
            <a:spLocks noChangeArrowheads="1"/>
          </p:cNvSpPr>
          <p:nvPr/>
        </p:nvSpPr>
        <p:spPr bwMode="auto">
          <a:xfrm>
            <a:off x="5014913" y="6035675"/>
            <a:ext cx="4049712" cy="822325"/>
          </a:xfrm>
          <a:prstGeom prst="rect">
            <a:avLst/>
          </a:prstGeom>
          <a:gradFill rotWithShape="1">
            <a:gsLst>
              <a:gs pos="0">
                <a:srgbClr val="32579B"/>
              </a:gs>
              <a:gs pos="50000">
                <a:srgbClr val="E2EAF7"/>
              </a:gs>
              <a:gs pos="100000">
                <a:srgbClr val="32579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2200" b="1"/>
          </a:p>
        </p:txBody>
      </p:sp>
      <p:sp>
        <p:nvSpPr>
          <p:cNvPr id="79902" name="Rectangle 1"/>
          <p:cNvSpPr>
            <a:spLocks noChangeArrowheads="1"/>
          </p:cNvSpPr>
          <p:nvPr/>
        </p:nvSpPr>
        <p:spPr bwMode="auto">
          <a:xfrm>
            <a:off x="5040313" y="6002338"/>
            <a:ext cx="40243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ИНТЕРНАЦИОНАЛИЗАЦИЯ</a:t>
            </a:r>
            <a:r>
              <a:rPr lang="en-US" altLang="bg-BG" b="1"/>
              <a:t> –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За да сме актуални в глобалната академична среда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Text Box 2"/>
          <p:cNvSpPr txBox="1">
            <a:spLocks noChangeArrowheads="1"/>
          </p:cNvSpPr>
          <p:nvPr/>
        </p:nvSpPr>
        <p:spPr bwMode="auto">
          <a:xfrm>
            <a:off x="3116263" y="1484313"/>
            <a:ext cx="2016125" cy="1323439"/>
          </a:xfrm>
          <a:prstGeom prst="rect">
            <a:avLst/>
          </a:prstGeom>
          <a:solidFill>
            <a:srgbClr val="48C7E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bg-BG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Дигитална Библиотека -Образователен комплекс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755650" y="1196975"/>
            <a:ext cx="2100263" cy="1831975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bg-BG" sz="1200" b="1">
                <a:latin typeface="Times New Roman" pitchFamily="18" charset="0"/>
                <a:cs typeface="Times New Roman" pitchFamily="18" charset="0"/>
              </a:rPr>
              <a:t>ЕЛЕКТРОННА БИБЛИОТЕКА</a:t>
            </a:r>
            <a:endParaRPr lang="bg-BG" sz="120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bg-BG" sz="1200">
                <a:latin typeface="Times New Roman" pitchFamily="18" charset="0"/>
                <a:cs typeface="Times New Roman" pitchFamily="18" charset="0"/>
              </a:rPr>
              <a:t>Сървър база данни  с електронни книги и помагала</a:t>
            </a:r>
          </a:p>
        </p:txBody>
      </p:sp>
      <p:sp>
        <p:nvSpPr>
          <p:cNvPr id="81928" name="Text Box 9"/>
          <p:cNvSpPr txBox="1">
            <a:spLocks noChangeArrowheads="1"/>
          </p:cNvSpPr>
          <p:nvPr/>
        </p:nvSpPr>
        <p:spPr bwMode="auto">
          <a:xfrm>
            <a:off x="304800" y="3338513"/>
            <a:ext cx="1374775" cy="9429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7961" dir="2700000" algn="ctr" rotWithShape="0">
              <a:srgbClr val="999999"/>
            </a:outerShdw>
          </a:effectLst>
        </p:spPr>
        <p:txBody>
          <a:bodyPr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900">
              <a:solidFill>
                <a:srgbClr val="CCFFFF"/>
              </a:solidFill>
            </a:endParaRPr>
          </a:p>
        </p:txBody>
      </p:sp>
      <p:sp>
        <p:nvSpPr>
          <p:cNvPr id="81929" name="Text Box 10"/>
          <p:cNvSpPr txBox="1">
            <a:spLocks noChangeArrowheads="1"/>
          </p:cNvSpPr>
          <p:nvPr/>
        </p:nvSpPr>
        <p:spPr bwMode="auto">
          <a:xfrm>
            <a:off x="304800" y="4351338"/>
            <a:ext cx="1374775" cy="8921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7961" dir="2700000" algn="ctr" rotWithShape="0">
              <a:srgbClr val="999999"/>
            </a:outerShdw>
          </a:effectLst>
        </p:spPr>
        <p:txBody>
          <a:bodyPr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CCFFFF"/>
              </a:solidFill>
            </a:endParaRPr>
          </a:p>
        </p:txBody>
      </p:sp>
      <p:sp>
        <p:nvSpPr>
          <p:cNvPr id="81930" name="Text Box 11"/>
          <p:cNvSpPr txBox="1">
            <a:spLocks noChangeArrowheads="1"/>
          </p:cNvSpPr>
          <p:nvPr/>
        </p:nvSpPr>
        <p:spPr bwMode="auto">
          <a:xfrm>
            <a:off x="304800" y="5319713"/>
            <a:ext cx="1374775" cy="8953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7961" dir="2700000" algn="ctr" rotWithShape="0">
              <a:srgbClr val="999999"/>
            </a:outerShdw>
          </a:effectLst>
        </p:spPr>
        <p:txBody>
          <a:bodyPr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en-US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900">
              <a:solidFill>
                <a:srgbClr val="CCFFFF"/>
              </a:solidFill>
            </a:endParaRPr>
          </a:p>
        </p:txBody>
      </p:sp>
      <p:sp>
        <p:nvSpPr>
          <p:cNvPr id="81931" name="Text Box 12"/>
          <p:cNvSpPr txBox="1">
            <a:spLocks noChangeArrowheads="1"/>
          </p:cNvSpPr>
          <p:nvPr/>
        </p:nvSpPr>
        <p:spPr bwMode="auto">
          <a:xfrm>
            <a:off x="3460750" y="5949950"/>
            <a:ext cx="1374775" cy="8572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999999"/>
            </a:outerShdw>
          </a:effectLst>
        </p:spPr>
        <p:txBody>
          <a:bodyPr bIns="46800" anchor="b" anchorCtr="1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en-US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bg-BG" altLang="bg-BG" sz="900">
              <a:solidFill>
                <a:srgbClr val="CCFFFF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bg-BG" altLang="bg-BG" sz="900">
              <a:solidFill>
                <a:srgbClr val="CCFFFF"/>
              </a:solidFill>
            </a:endParaRPr>
          </a:p>
        </p:txBody>
      </p:sp>
      <p:sp>
        <p:nvSpPr>
          <p:cNvPr id="433165" name="Text Box 13"/>
          <p:cNvSpPr txBox="1">
            <a:spLocks noChangeArrowheads="1"/>
          </p:cNvSpPr>
          <p:nvPr/>
        </p:nvSpPr>
        <p:spPr bwMode="auto">
          <a:xfrm>
            <a:off x="4978400" y="5949950"/>
            <a:ext cx="1374775" cy="857250"/>
          </a:xfrm>
          <a:prstGeom prst="rect">
            <a:avLst/>
          </a:prstGeom>
          <a:blipFill dpi="0" rotWithShape="1">
            <a:blip r:embed="rId6" cstate="print"/>
            <a:srcRect/>
            <a:stretch>
              <a:fillRect b="-20278"/>
            </a:stretch>
          </a:blipFill>
          <a:ln>
            <a:solidFill>
              <a:schemeClr val="accent1"/>
            </a:solidFill>
          </a:ln>
          <a:effectLst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  <a:extLst/>
        </p:spPr>
        <p:txBody>
          <a:bodyPr anchor="b" anchorCtr="1"/>
          <a:lstStyle/>
          <a:p>
            <a:pPr eaLnBrk="1" hangingPunct="1">
              <a:lnSpc>
                <a:spcPct val="90000"/>
              </a:lnSpc>
              <a:spcBef>
                <a:spcPct val="35000"/>
              </a:spcBef>
              <a:defRPr/>
            </a:pPr>
            <a:endParaRPr lang="bg-BG" sz="1000">
              <a:solidFill>
                <a:srgbClr val="CCE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77" name="Text Box 15"/>
          <p:cNvSpPr txBox="1">
            <a:spLocks noChangeArrowheads="1"/>
          </p:cNvSpPr>
          <p:nvPr/>
        </p:nvSpPr>
        <p:spPr bwMode="auto">
          <a:xfrm>
            <a:off x="7218363" y="5303838"/>
            <a:ext cx="1398587" cy="1438275"/>
          </a:xfrm>
          <a:prstGeom prst="rect">
            <a:avLst/>
          </a:prstGeom>
          <a:gradFill>
            <a:gsLst>
              <a:gs pos="10000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bg-BG" sz="1600">
                <a:latin typeface="Times New Roman" pitchFamily="18" charset="0"/>
                <a:cs typeface="Times New Roman" pitchFamily="18" charset="0"/>
              </a:rPr>
              <a:t>Издателство</a:t>
            </a:r>
          </a:p>
        </p:txBody>
      </p:sp>
      <p:sp>
        <p:nvSpPr>
          <p:cNvPr id="65575" name="Text Box 18"/>
          <p:cNvSpPr txBox="1">
            <a:spLocks noChangeArrowheads="1"/>
          </p:cNvSpPr>
          <p:nvPr/>
        </p:nvSpPr>
        <p:spPr bwMode="auto">
          <a:xfrm>
            <a:off x="7218363" y="3713163"/>
            <a:ext cx="1397000" cy="14398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bg-BG" sz="1600">
                <a:latin typeface="Times New Roman" pitchFamily="18" charset="0"/>
                <a:cs typeface="Times New Roman" pitchFamily="18" charset="0"/>
              </a:rPr>
              <a:t>Център за презентации</a:t>
            </a:r>
          </a:p>
        </p:txBody>
      </p:sp>
      <p:cxnSp>
        <p:nvCxnSpPr>
          <p:cNvPr id="81941" name="AutoShape 20"/>
          <p:cNvCxnSpPr>
            <a:cxnSpLocks noChangeShapeType="1"/>
          </p:cNvCxnSpPr>
          <p:nvPr/>
        </p:nvCxnSpPr>
        <p:spPr bwMode="auto">
          <a:xfrm rot="5400000">
            <a:off x="1358900" y="3362325"/>
            <a:ext cx="781050" cy="114300"/>
          </a:xfrm>
          <a:prstGeom prst="bentConnector3">
            <a:avLst>
              <a:gd name="adj1" fmla="val 101014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2" name="AutoShape 21"/>
          <p:cNvCxnSpPr>
            <a:cxnSpLocks noChangeShapeType="1"/>
            <a:endCxn id="81929" idx="3"/>
          </p:cNvCxnSpPr>
          <p:nvPr/>
        </p:nvCxnSpPr>
        <p:spPr bwMode="auto">
          <a:xfrm rot="5400000">
            <a:off x="1320800" y="3706813"/>
            <a:ext cx="1449387" cy="731838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3" name="AutoShape 22"/>
          <p:cNvCxnSpPr>
            <a:cxnSpLocks noChangeShapeType="1"/>
          </p:cNvCxnSpPr>
          <p:nvPr/>
        </p:nvCxnSpPr>
        <p:spPr bwMode="auto">
          <a:xfrm flipV="1">
            <a:off x="2339975" y="3357563"/>
            <a:ext cx="84138" cy="2409825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44" name="Text Box 23"/>
          <p:cNvSpPr txBox="1">
            <a:spLocks noChangeArrowheads="1"/>
          </p:cNvSpPr>
          <p:nvPr/>
        </p:nvSpPr>
        <p:spPr bwMode="auto">
          <a:xfrm>
            <a:off x="1908175" y="5949950"/>
            <a:ext cx="1374775" cy="85725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999999"/>
            </a:outerShdw>
          </a:effectLst>
        </p:spPr>
        <p:txBody>
          <a:bodyPr anchor="b" anchorCtr="1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endParaRPr lang="bg-BG" altLang="bg-BG" sz="1000">
              <a:solidFill>
                <a:srgbClr val="CCECFF"/>
              </a:solidFill>
            </a:endParaRPr>
          </a:p>
        </p:txBody>
      </p:sp>
      <p:cxnSp>
        <p:nvCxnSpPr>
          <p:cNvPr id="81945" name="AutoShape 24"/>
          <p:cNvCxnSpPr>
            <a:cxnSpLocks noChangeShapeType="1"/>
          </p:cNvCxnSpPr>
          <p:nvPr/>
        </p:nvCxnSpPr>
        <p:spPr bwMode="auto">
          <a:xfrm>
            <a:off x="1809750" y="3357563"/>
            <a:ext cx="1679575" cy="393700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6" name="AutoShape 25"/>
          <p:cNvCxnSpPr>
            <a:cxnSpLocks noChangeShapeType="1"/>
          </p:cNvCxnSpPr>
          <p:nvPr/>
        </p:nvCxnSpPr>
        <p:spPr bwMode="auto">
          <a:xfrm>
            <a:off x="1803400" y="3360738"/>
            <a:ext cx="3835400" cy="434975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7" name="AutoShape 26"/>
          <p:cNvCxnSpPr>
            <a:cxnSpLocks noChangeShapeType="1"/>
          </p:cNvCxnSpPr>
          <p:nvPr/>
        </p:nvCxnSpPr>
        <p:spPr bwMode="auto">
          <a:xfrm>
            <a:off x="2051050" y="3357563"/>
            <a:ext cx="5865813" cy="355600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8" name="AutoShape 27"/>
          <p:cNvCxnSpPr>
            <a:cxnSpLocks noChangeShapeType="1"/>
          </p:cNvCxnSpPr>
          <p:nvPr/>
        </p:nvCxnSpPr>
        <p:spPr bwMode="auto">
          <a:xfrm rot="-5400000" flipH="1" flipV="1">
            <a:off x="6412707" y="4518819"/>
            <a:ext cx="2309812" cy="698500"/>
          </a:xfrm>
          <a:prstGeom prst="bentConnector4">
            <a:avLst>
              <a:gd name="adj1" fmla="val -9898"/>
              <a:gd name="adj2" fmla="val 132727"/>
            </a:avLst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49" name="AutoShape 28"/>
          <p:cNvCxnSpPr>
            <a:cxnSpLocks noChangeShapeType="1"/>
            <a:stCxn id="81930" idx="3"/>
            <a:endCxn id="81944" idx="0"/>
          </p:cNvCxnSpPr>
          <p:nvPr/>
        </p:nvCxnSpPr>
        <p:spPr bwMode="auto">
          <a:xfrm>
            <a:off x="1679575" y="5767388"/>
            <a:ext cx="915988" cy="182562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0" name="AutoShape 29"/>
          <p:cNvCxnSpPr>
            <a:cxnSpLocks noChangeShapeType="1"/>
            <a:stCxn id="81930" idx="3"/>
            <a:endCxn id="81931" idx="0"/>
          </p:cNvCxnSpPr>
          <p:nvPr/>
        </p:nvCxnSpPr>
        <p:spPr bwMode="auto">
          <a:xfrm>
            <a:off x="1679575" y="5767388"/>
            <a:ext cx="2468563" cy="182562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1" name="AutoShape 30"/>
          <p:cNvCxnSpPr>
            <a:cxnSpLocks noChangeShapeType="1"/>
            <a:stCxn id="81930" idx="3"/>
          </p:cNvCxnSpPr>
          <p:nvPr/>
        </p:nvCxnSpPr>
        <p:spPr bwMode="auto">
          <a:xfrm>
            <a:off x="1679575" y="5767388"/>
            <a:ext cx="3986213" cy="182562"/>
          </a:xfrm>
          <a:prstGeom prst="bentConnector2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952" name="AutoShape 31"/>
          <p:cNvCxnSpPr>
            <a:cxnSpLocks noChangeShapeType="1"/>
            <a:stCxn id="81930" idx="3"/>
          </p:cNvCxnSpPr>
          <p:nvPr/>
        </p:nvCxnSpPr>
        <p:spPr bwMode="auto">
          <a:xfrm>
            <a:off x="1679575" y="5767388"/>
            <a:ext cx="5538788" cy="255587"/>
          </a:xfrm>
          <a:prstGeom prst="bentConnector3">
            <a:avLst>
              <a:gd name="adj1" fmla="val 86764"/>
            </a:avLst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53" name="Text Box 34"/>
          <p:cNvSpPr txBox="1">
            <a:spLocks noChangeArrowheads="1"/>
          </p:cNvSpPr>
          <p:nvPr/>
        </p:nvSpPr>
        <p:spPr bwMode="auto">
          <a:xfrm>
            <a:off x="4800600" y="5167313"/>
            <a:ext cx="167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bg-BG" altLang="bg-BG" sz="1200"/>
              <a:t>Аула </a:t>
            </a:r>
            <a:r>
              <a:rPr lang="en-US" altLang="bg-BG" sz="1200"/>
              <a:t>“</a:t>
            </a:r>
            <a:r>
              <a:rPr lang="bg-BG" altLang="bg-BG" sz="1200"/>
              <a:t>Максима</a:t>
            </a:r>
            <a:r>
              <a:rPr lang="en-US" altLang="bg-BG" sz="1200"/>
              <a:t>” </a:t>
            </a:r>
            <a:endParaRPr lang="bg-BG" altLang="bg-BG" sz="1200"/>
          </a:p>
        </p:txBody>
      </p:sp>
      <p:sp>
        <p:nvSpPr>
          <p:cNvPr id="81954" name="Text Box 35"/>
          <p:cNvSpPr txBox="1">
            <a:spLocks noChangeArrowheads="1"/>
          </p:cNvSpPr>
          <p:nvPr/>
        </p:nvSpPr>
        <p:spPr bwMode="auto">
          <a:xfrm>
            <a:off x="2667000" y="5151438"/>
            <a:ext cx="1752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200"/>
              <a:t>Специализирана читалня </a:t>
            </a:r>
          </a:p>
        </p:txBody>
      </p:sp>
      <p:sp>
        <p:nvSpPr>
          <p:cNvPr id="81955" name="Line 36"/>
          <p:cNvSpPr>
            <a:spLocks noChangeShapeType="1"/>
          </p:cNvSpPr>
          <p:nvPr/>
        </p:nvSpPr>
        <p:spPr bwMode="auto">
          <a:xfrm>
            <a:off x="4191000" y="267176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6" name="Line 37"/>
          <p:cNvSpPr>
            <a:spLocks noChangeShapeType="1"/>
          </p:cNvSpPr>
          <p:nvPr/>
        </p:nvSpPr>
        <p:spPr bwMode="auto">
          <a:xfrm>
            <a:off x="5105400" y="204311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7" name="Line 38"/>
          <p:cNvSpPr>
            <a:spLocks noChangeShapeType="1"/>
          </p:cNvSpPr>
          <p:nvPr/>
        </p:nvSpPr>
        <p:spPr bwMode="auto">
          <a:xfrm flipH="1">
            <a:off x="2843213" y="2044700"/>
            <a:ext cx="30480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8" name="Text Box 39"/>
          <p:cNvSpPr txBox="1">
            <a:spLocks noChangeArrowheads="1"/>
          </p:cNvSpPr>
          <p:nvPr/>
        </p:nvSpPr>
        <p:spPr bwMode="auto">
          <a:xfrm>
            <a:off x="2806700" y="896938"/>
            <a:ext cx="3956050" cy="4000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000" b="1"/>
              <a:t>ТЕХНОЛОГИЧЕН ИНСТИТУТ</a:t>
            </a:r>
          </a:p>
        </p:txBody>
      </p:sp>
      <p:pic>
        <p:nvPicPr>
          <p:cNvPr id="81959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8" y="2268538"/>
            <a:ext cx="581025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0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271713"/>
            <a:ext cx="582613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1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2255838"/>
            <a:ext cx="58261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2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835650"/>
            <a:ext cx="116522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3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4295775"/>
            <a:ext cx="10445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4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3752850"/>
            <a:ext cx="1773237" cy="1411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5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3752850"/>
            <a:ext cx="1825625" cy="14112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6" name="Content Placeholder 2"/>
          <p:cNvPicPr>
            <a:picLocks noGrp="1"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5" t="28580" r="114" b="21060"/>
          <a:stretch>
            <a:fillRect/>
          </a:stretch>
        </p:blipFill>
        <p:spPr bwMode="auto">
          <a:xfrm>
            <a:off x="5389563" y="1323975"/>
            <a:ext cx="3570287" cy="144621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1625" y="3971925"/>
            <a:ext cx="1404938" cy="307975"/>
          </a:xfrm>
          <a:prstGeom prst="rect">
            <a:avLst/>
          </a:prstGeom>
          <a:solidFill>
            <a:srgbClr val="00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8" name="Rectangle 8"/>
          <p:cNvSpPr>
            <a:spLocks noChangeArrowheads="1"/>
          </p:cNvSpPr>
          <p:nvPr/>
        </p:nvSpPr>
        <p:spPr bwMode="auto">
          <a:xfrm>
            <a:off x="304800" y="3929063"/>
            <a:ext cx="13874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chemeClr val="bg1"/>
                </a:solidFill>
              </a:rPr>
              <a:t>Читалня за електронни ресурси</a:t>
            </a:r>
            <a:endParaRPr lang="en-US" altLang="bg-BG" sz="1000">
              <a:solidFill>
                <a:schemeClr val="bg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00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0513" y="4926013"/>
            <a:ext cx="1403350" cy="307975"/>
          </a:xfrm>
          <a:prstGeom prst="rect">
            <a:avLst/>
          </a:prstGeom>
          <a:solidFill>
            <a:srgbClr val="00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92100" y="5907088"/>
            <a:ext cx="1403350" cy="307975"/>
          </a:xfrm>
          <a:prstGeom prst="rect">
            <a:avLst/>
          </a:prstGeom>
          <a:solidFill>
            <a:srgbClr val="00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1" name="Rectangle 9"/>
          <p:cNvSpPr>
            <a:spLocks noChangeArrowheads="1"/>
          </p:cNvSpPr>
          <p:nvPr/>
        </p:nvSpPr>
        <p:spPr bwMode="auto">
          <a:xfrm>
            <a:off x="304800" y="4262438"/>
            <a:ext cx="1374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0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0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0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CCFFFF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chemeClr val="bg1"/>
                </a:solidFill>
              </a:rPr>
              <a:t>Читалня за електронни ресурси</a:t>
            </a:r>
            <a:endParaRPr lang="en-US" altLang="bg-BG" sz="1000">
              <a:solidFill>
                <a:schemeClr val="bg1"/>
              </a:solidFill>
            </a:endParaRPr>
          </a:p>
        </p:txBody>
      </p:sp>
      <p:sp>
        <p:nvSpPr>
          <p:cNvPr id="81972" name="Rectangle 10"/>
          <p:cNvSpPr>
            <a:spLocks noChangeArrowheads="1"/>
          </p:cNvSpPr>
          <p:nvPr/>
        </p:nvSpPr>
        <p:spPr bwMode="auto">
          <a:xfrm>
            <a:off x="350838" y="5680075"/>
            <a:ext cx="12525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chemeClr val="bg1"/>
                </a:solidFill>
              </a:rPr>
              <a:t>Читалня за електронни ресурси</a:t>
            </a:r>
            <a:endParaRPr lang="en-US" altLang="bg-BG" sz="1000">
              <a:solidFill>
                <a:schemeClr val="bg1"/>
              </a:solidFill>
            </a:endParaRPr>
          </a:p>
        </p:txBody>
      </p:sp>
      <p:grpSp>
        <p:nvGrpSpPr>
          <p:cNvPr id="81973" name="Group 60"/>
          <p:cNvGrpSpPr>
            <a:grpSpLocks/>
          </p:cNvGrpSpPr>
          <p:nvPr/>
        </p:nvGrpSpPr>
        <p:grpSpPr bwMode="auto">
          <a:xfrm>
            <a:off x="3454400" y="85725"/>
            <a:ext cx="5689600" cy="827088"/>
            <a:chOff x="3454400" y="43770"/>
            <a:chExt cx="5689600" cy="827087"/>
          </a:xfrm>
        </p:grpSpPr>
        <p:sp>
          <p:nvSpPr>
            <p:cNvPr id="81980" name="Text Box 6"/>
            <p:cNvSpPr txBox="1">
              <a:spLocks noChangeArrowheads="1"/>
            </p:cNvSpPr>
            <p:nvPr/>
          </p:nvSpPr>
          <p:spPr bwMode="auto">
            <a:xfrm>
              <a:off x="3454400" y="43770"/>
              <a:ext cx="5689600" cy="738188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</p:txBody>
        </p:sp>
        <p:pic>
          <p:nvPicPr>
            <p:cNvPr id="81981" name="Picture 7" descr="vfu-logo-web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3780" y="267326"/>
              <a:ext cx="456001" cy="603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Rectangle 49"/>
          <p:cNvSpPr/>
          <p:nvPr/>
        </p:nvSpPr>
        <p:spPr>
          <a:xfrm>
            <a:off x="1908175" y="6499225"/>
            <a:ext cx="1403350" cy="307975"/>
          </a:xfrm>
          <a:prstGeom prst="rect">
            <a:avLst/>
          </a:prstGeom>
          <a:solidFill>
            <a:srgbClr val="00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5" name="Rectangle 11"/>
          <p:cNvSpPr>
            <a:spLocks noChangeArrowheads="1"/>
          </p:cNvSpPr>
          <p:nvPr/>
        </p:nvSpPr>
        <p:spPr bwMode="auto">
          <a:xfrm>
            <a:off x="1981200" y="6537325"/>
            <a:ext cx="13795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bg-BG" altLang="bg-BG" sz="1000">
                <a:solidFill>
                  <a:schemeClr val="bg1"/>
                </a:solidFill>
              </a:rPr>
              <a:t>Специализирани зали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54400" y="6513513"/>
            <a:ext cx="1403350" cy="307975"/>
          </a:xfrm>
          <a:prstGeom prst="rect">
            <a:avLst/>
          </a:prstGeom>
          <a:solidFill>
            <a:srgbClr val="00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83163" y="6513513"/>
            <a:ext cx="1404937" cy="307975"/>
          </a:xfrm>
          <a:prstGeom prst="rect">
            <a:avLst/>
          </a:prstGeom>
          <a:solidFill>
            <a:srgbClr val="0000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78" name="Rectangle 13"/>
          <p:cNvSpPr>
            <a:spLocks noChangeArrowheads="1"/>
          </p:cNvSpPr>
          <p:nvPr/>
        </p:nvSpPr>
        <p:spPr bwMode="auto">
          <a:xfrm>
            <a:off x="3502025" y="6513513"/>
            <a:ext cx="9144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CCFFFF"/>
                </a:solidFill>
              </a:rPr>
              <a:t>Съдебна зала</a:t>
            </a:r>
          </a:p>
        </p:txBody>
      </p:sp>
      <p:sp>
        <p:nvSpPr>
          <p:cNvPr id="81979" name="Rectangle 14"/>
          <p:cNvSpPr>
            <a:spLocks noChangeArrowheads="1"/>
          </p:cNvSpPr>
          <p:nvPr/>
        </p:nvSpPr>
        <p:spPr bwMode="auto">
          <a:xfrm>
            <a:off x="4945063" y="6434138"/>
            <a:ext cx="1503362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bg-BG" altLang="bg-BG" sz="1000">
                <a:solidFill>
                  <a:srgbClr val="CCECFF"/>
                </a:solidFill>
              </a:rPr>
              <a:t>Лаборатория за</a:t>
            </a:r>
          </a:p>
          <a:p>
            <a:pPr eaLnBrk="1" hangingPunct="1">
              <a:lnSpc>
                <a:spcPct val="90000"/>
              </a:lnSpc>
              <a:spcBef>
                <a:spcPct val="35000"/>
              </a:spcBef>
              <a:buFontTx/>
              <a:buNone/>
            </a:pPr>
            <a:r>
              <a:rPr lang="bg-BG" altLang="bg-BG" sz="1000">
                <a:solidFill>
                  <a:srgbClr val="CCECFF"/>
                </a:solidFill>
              </a:rPr>
              <a:t>чуждоезиково обучение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8" y="2472459"/>
            <a:ext cx="187960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938"/>
            <a:ext cx="4122738" cy="1395412"/>
          </a:xfrm>
          <a:prstGeom prst="rect">
            <a:avLst/>
          </a:prstGeom>
          <a:solidFill>
            <a:srgbClr val="F2F2F2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323849" y="636587"/>
            <a:ext cx="4419601" cy="343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bg-BG" altLang="bg-BG" sz="1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История</a:t>
            </a:r>
            <a:endParaRPr lang="en-US" altLang="bg-BG" sz="1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bg-BG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Ресертифициран по международния стандарт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ISO</a:t>
            </a:r>
            <a:r>
              <a:rPr lang="en-US" altLang="bg-BG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bg-BG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- 2001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ISO 9001:1994 </a:t>
            </a:r>
            <a:endParaRPr lang="en-US" altLang="bg-BG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bg-BG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- 2004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ISO 9001:2000 </a:t>
            </a:r>
            <a:endParaRPr lang="en-US" altLang="bg-BG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bg-BG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- 2007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ISO 9001:2000 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bg-BG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2010 – ISO 9001:2008 </a:t>
            </a:r>
            <a:endParaRPr lang="en-US" altLang="bg-BG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bg-BG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2013 – ISO 9001:2008 </a:t>
            </a:r>
            <a:endParaRPr lang="en-US" altLang="bg-BG" sz="1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bg-BG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2016 – ISO 9001 :2015</a:t>
            </a:r>
            <a:endParaRPr lang="bg-BG" altLang="bg-BG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1" name="Text Box 9"/>
          <p:cNvSpPr txBox="1">
            <a:spLocks noChangeArrowheads="1"/>
          </p:cNvSpPr>
          <p:nvPr/>
        </p:nvSpPr>
        <p:spPr bwMode="auto">
          <a:xfrm>
            <a:off x="442913" y="5006975"/>
            <a:ext cx="6408737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2009 – </a:t>
            </a:r>
            <a:r>
              <a:rPr lang="bg-BG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Присъден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DS LABEL</a:t>
            </a:r>
            <a:endParaRPr lang="bg-BG" altLang="bg-BG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2010 – </a:t>
            </a:r>
            <a:r>
              <a:rPr lang="bg-BG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Присъден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ECTS LABEL</a:t>
            </a:r>
            <a:endParaRPr lang="bg-BG" altLang="bg-BG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2012 – </a:t>
            </a:r>
            <a:r>
              <a:rPr lang="bg-BG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Присъдено Логото за човешки ресурси</a:t>
            </a:r>
          </a:p>
          <a:p>
            <a:pPr eaLnBrk="1" hangingPunct="1">
              <a:buFontTx/>
              <a:buNone/>
            </a:pPr>
            <a:r>
              <a:rPr lang="bg-BG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2013 – Повторно присъждане на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DS LABEL</a:t>
            </a:r>
            <a:endParaRPr lang="bg-BG" altLang="bg-BG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bg-BG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2013 – Повторно присъждане на </a:t>
            </a: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ECTS LABEL</a:t>
            </a:r>
            <a:endParaRPr lang="bg-BG" altLang="bg-BG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bg-BG" altLang="bg-BG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Повторно присъждане на Логото за човешки ресурси</a:t>
            </a:r>
            <a:endParaRPr lang="en-US" altLang="bg-BG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 typeface="Wingdings" pitchFamily="2" charset="2"/>
              <a:buNone/>
            </a:pPr>
            <a:endParaRPr lang="bg-BG" altLang="bg-BG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4" name="Content Placeholder 1"/>
          <p:cNvSpPr>
            <a:spLocks noGrp="1"/>
          </p:cNvSpPr>
          <p:nvPr>
            <p:ph idx="4294967295"/>
          </p:nvPr>
        </p:nvSpPr>
        <p:spPr>
          <a:xfrm>
            <a:off x="4327525" y="12700"/>
            <a:ext cx="4948238" cy="1801813"/>
          </a:xfrm>
        </p:spPr>
        <p:txBody>
          <a:bodyPr/>
          <a:lstStyle/>
          <a:p>
            <a:pPr indent="0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bg-BG" altLang="bg-BG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0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endParaRPr lang="bg-BG" altLang="bg-BG" sz="1400" dirty="0" smtClean="0">
              <a:latin typeface="Times New Roman" pitchFamily="18" charset="0"/>
              <a:cs typeface="Times New Roman" pitchFamily="18" charset="0"/>
            </a:endParaRPr>
          </a:p>
          <a:p>
            <a:pPr indent="0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bg-BG" altLang="bg-BG" sz="1400" dirty="0" smtClean="0">
                <a:latin typeface="Times New Roman" pitchFamily="18" charset="0"/>
                <a:cs typeface="Times New Roman" pitchFamily="18" charset="0"/>
              </a:rPr>
              <a:t>Университетът 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е ресертифициран по Международния Стандарт ISO 900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bg-BG" altLang="bg-BG" sz="1400" b="1" dirty="0" smtClean="0">
                <a:latin typeface="Times New Roman" pitchFamily="18" charset="0"/>
                <a:cs typeface="Times New Roman" pitchFamily="18" charset="0"/>
              </a:rPr>
              <a:t>:20</a:t>
            </a:r>
            <a:r>
              <a:rPr lang="en-US" altLang="bg-BG" sz="1400" b="1" dirty="0" smtClean="0">
                <a:latin typeface="Times New Roman" pitchFamily="18" charset="0"/>
                <a:cs typeface="Times New Roman" pitchFamily="18" charset="0"/>
              </a:rPr>
              <a:t>15</a:t>
            </a:r>
            <a:r>
              <a:rPr lang="bg-BG" altLang="bg-BG" sz="1400" dirty="0" smtClean="0">
                <a:latin typeface="Times New Roman" pitchFamily="18" charset="0"/>
                <a:cs typeface="Times New Roman" pitchFamily="18" charset="0"/>
              </a:rPr>
              <a:t> и има сертификати от UKAS (Великобритания) и ANAB (САЩ), като по този начин заменя националните сертификати с международно признати</a:t>
            </a:r>
            <a:r>
              <a:rPr lang="en-US" altLang="bg-BG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bg-BG" altLang="bg-BG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5" name="Rectangle 17"/>
          <p:cNvSpPr>
            <a:spLocks noChangeArrowheads="1"/>
          </p:cNvSpPr>
          <p:nvPr/>
        </p:nvSpPr>
        <p:spPr bwMode="auto">
          <a:xfrm>
            <a:off x="263525" y="88900"/>
            <a:ext cx="399256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bg-BG" altLang="bg-BG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ПРЕИМУЩЕСТВА НА ВСУ</a:t>
            </a:r>
            <a:r>
              <a:rPr lang="en-US" altLang="bg-BG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endParaRPr lang="bg-BG" altLang="bg-BG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6" name="Picture 16" descr="ECTS Label връчен на ВСУ &quot;Черноризец Храбър&quot; от Европейската комис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105" y="4103220"/>
            <a:ext cx="1357313" cy="1922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4" descr="DS Label връчен на ВСУ &quot;Черноризец Храбър&quot; от Европейската комис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43" y="4087346"/>
            <a:ext cx="1370013" cy="19383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544" y="1911444"/>
            <a:ext cx="1373912" cy="1952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063" y="1904766"/>
            <a:ext cx="1369737" cy="194025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6" name="Picture 6" descr="IMG_013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68313" y="1484313"/>
            <a:ext cx="3168650" cy="2109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578567" name="Picture 7" descr="IMG_015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190396" y="4347151"/>
            <a:ext cx="3168650" cy="2109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pic>
        <p:nvPicPr>
          <p:cNvPr id="578569" name="Picture 9" descr="IMG_0169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331913" y="4149725"/>
            <a:ext cx="3167062" cy="210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578570" name="Rectangle 10"/>
          <p:cNvSpPr>
            <a:spLocks noChangeArrowheads="1"/>
          </p:cNvSpPr>
          <p:nvPr/>
        </p:nvSpPr>
        <p:spPr bwMode="auto">
          <a:xfrm>
            <a:off x="1698625" y="720725"/>
            <a:ext cx="605155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bg-BG" altLang="bg-BG" sz="2000" b="1"/>
              <a:t>Университетски медико-психологичен комплекс</a:t>
            </a:r>
          </a:p>
        </p:txBody>
      </p:sp>
      <p:sp>
        <p:nvSpPr>
          <p:cNvPr id="578571" name="Rectangle 11"/>
          <p:cNvSpPr>
            <a:spLocks noChangeArrowheads="1"/>
          </p:cNvSpPr>
          <p:nvPr/>
        </p:nvSpPr>
        <p:spPr bwMode="auto">
          <a:xfrm>
            <a:off x="4356100" y="1649413"/>
            <a:ext cx="4643438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14000"/>
              </a:lnSpc>
            </a:pPr>
            <a:r>
              <a:rPr lang="bg-BG" altLang="bg-BG" b="1"/>
              <a:t>Кабинет са психологически тестове </a:t>
            </a:r>
          </a:p>
          <a:p>
            <a:pPr eaLnBrk="1" hangingPunct="1">
              <a:lnSpc>
                <a:spcPct val="114000"/>
              </a:lnSpc>
            </a:pPr>
            <a:r>
              <a:rPr lang="bg-BG" altLang="bg-BG" b="1"/>
              <a:t>Интерактивна зала за развиване на комуникативни умения и за видео обучение</a:t>
            </a:r>
          </a:p>
          <a:p>
            <a:pPr eaLnBrk="1" hangingPunct="1">
              <a:lnSpc>
                <a:spcPct val="114000"/>
              </a:lnSpc>
            </a:pPr>
            <a:r>
              <a:rPr lang="bg-BG" altLang="bg-BG" b="1"/>
              <a:t>Кабинет за психологическо консултиране и психотерапия</a:t>
            </a:r>
          </a:p>
        </p:txBody>
      </p:sp>
      <p:grpSp>
        <p:nvGrpSpPr>
          <p:cNvPr id="82951" name="Group 6"/>
          <p:cNvGrpSpPr>
            <a:grpSpLocks/>
          </p:cNvGrpSpPr>
          <p:nvPr/>
        </p:nvGrpSpPr>
        <p:grpSpPr bwMode="auto">
          <a:xfrm>
            <a:off x="3454400" y="44450"/>
            <a:ext cx="5689600" cy="708025"/>
            <a:chOff x="3454400" y="43770"/>
            <a:chExt cx="5689600" cy="708025"/>
          </a:xfrm>
        </p:grpSpPr>
        <p:sp>
          <p:nvSpPr>
            <p:cNvPr id="82952" name="Text Box 6"/>
            <p:cNvSpPr txBox="1">
              <a:spLocks noChangeArrowheads="1"/>
            </p:cNvSpPr>
            <p:nvPr/>
          </p:nvSpPr>
          <p:spPr bwMode="auto">
            <a:xfrm>
              <a:off x="3454400" y="43770"/>
              <a:ext cx="5689600" cy="708025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</p:txBody>
        </p:sp>
        <p:pic>
          <p:nvPicPr>
            <p:cNvPr id="82953" name="Picture 7" descr="vfu-logo-we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0760" y="157824"/>
              <a:ext cx="448778" cy="59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8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8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8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8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8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8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8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7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78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70" grpId="0"/>
      <p:bldP spid="578571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2"/>
          <p:cNvGrpSpPr>
            <a:grpSpLocks/>
          </p:cNvGrpSpPr>
          <p:nvPr/>
        </p:nvGrpSpPr>
        <p:grpSpPr bwMode="auto">
          <a:xfrm>
            <a:off x="3454400" y="44450"/>
            <a:ext cx="5689600" cy="1246188"/>
            <a:chOff x="3454400" y="43777"/>
            <a:chExt cx="5689600" cy="1246488"/>
          </a:xfrm>
        </p:grpSpPr>
        <p:sp>
          <p:nvSpPr>
            <p:cNvPr id="83992" name="Text Box 6"/>
            <p:cNvSpPr txBox="1">
              <a:spLocks noChangeArrowheads="1"/>
            </p:cNvSpPr>
            <p:nvPr/>
          </p:nvSpPr>
          <p:spPr bwMode="auto">
            <a:xfrm>
              <a:off x="3454400" y="43777"/>
              <a:ext cx="5689600" cy="1246488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bg-BG" altLang="bg-BG" sz="2200" b="1"/>
            </a:p>
          </p:txBody>
        </p:sp>
        <p:pic>
          <p:nvPicPr>
            <p:cNvPr id="83993" name="Picture 7" descr="vfu-logo-we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082" y="433015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4178" name="Text Box 2"/>
          <p:cNvSpPr txBox="1">
            <a:spLocks noChangeArrowheads="1"/>
          </p:cNvSpPr>
          <p:nvPr/>
        </p:nvSpPr>
        <p:spPr bwMode="auto">
          <a:xfrm>
            <a:off x="165100" y="4695825"/>
            <a:ext cx="2159000" cy="1979613"/>
          </a:xfrm>
          <a:prstGeom prst="rect">
            <a:avLst/>
          </a:prstGeom>
          <a:gradFill rotWithShape="1">
            <a:gsLst>
              <a:gs pos="0">
                <a:schemeClr val="hlink">
                  <a:alpha val="60001"/>
                </a:schemeClr>
              </a:gs>
              <a:gs pos="100000">
                <a:schemeClr val="hlink">
                  <a:gamma/>
                  <a:tint val="96863"/>
                  <a:invGamma/>
                  <a:alpha val="60001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0000" tIns="46800" rIns="90000" bIns="46800"/>
          <a:lstStyle/>
          <a:p>
            <a:pPr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bg-BG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Студентски бизнес инкубатор</a:t>
            </a:r>
            <a:endParaRPr lang="en-US" sz="16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179" name="Text Box 3"/>
          <p:cNvSpPr txBox="1">
            <a:spLocks noChangeArrowheads="1"/>
          </p:cNvSpPr>
          <p:nvPr/>
        </p:nvSpPr>
        <p:spPr bwMode="auto">
          <a:xfrm>
            <a:off x="180975" y="1250950"/>
            <a:ext cx="2159000" cy="1435099"/>
          </a:xfrm>
          <a:prstGeom prst="rect">
            <a:avLst/>
          </a:prstGeom>
          <a:gradFill rotWithShape="1">
            <a:gsLst>
              <a:gs pos="0">
                <a:schemeClr val="hlink">
                  <a:alpha val="60001"/>
                </a:schemeClr>
              </a:gs>
              <a:gs pos="100000">
                <a:schemeClr val="hlink">
                  <a:gamma/>
                  <a:tint val="96863"/>
                  <a:invGamma/>
                  <a:alpha val="60001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0000" tIns="46800" rIns="90000" bIns="46800"/>
          <a:lstStyle/>
          <a:p>
            <a:pPr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bg-BG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Счетоводна кантора</a:t>
            </a:r>
            <a:endParaRPr lang="en-US" sz="16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180" name="Text Box 4"/>
          <p:cNvSpPr txBox="1">
            <a:spLocks noChangeArrowheads="1"/>
          </p:cNvSpPr>
          <p:nvPr/>
        </p:nvSpPr>
        <p:spPr bwMode="auto">
          <a:xfrm>
            <a:off x="2339975" y="2708275"/>
            <a:ext cx="2159000" cy="1979613"/>
          </a:xfrm>
          <a:prstGeom prst="rect">
            <a:avLst/>
          </a:prstGeom>
          <a:solidFill>
            <a:schemeClr val="hlink">
              <a:alpha val="60001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bg-BG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Откриване на Центъра за </a:t>
            </a:r>
            <a:r>
              <a:rPr lang="bg-BG" sz="16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Евроквалификация</a:t>
            </a:r>
            <a:endParaRPr lang="en-US" sz="16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4181" name="Picture 5" descr="AUT_0598"/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4689475"/>
            <a:ext cx="2330450" cy="1979613"/>
          </a:xfrm>
          <a:ln w="12700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83981" name="Picture 6" descr="logoCE"/>
          <p:cNvPicPr>
            <a:picLocks noGrp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2825" y="760413"/>
            <a:ext cx="3673475" cy="1873250"/>
          </a:xfrm>
          <a:effectLst>
            <a:outerShdw dist="35921" dir="2700000" algn="ctr" rotWithShape="0">
              <a:schemeClr val="tx2"/>
            </a:outerShdw>
          </a:effectLst>
        </p:spPr>
      </p:pic>
      <p:pic>
        <p:nvPicPr>
          <p:cNvPr id="434183" name="Picture 7" descr="IMG_6154-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695825"/>
            <a:ext cx="2159000" cy="19796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186" name="Picture 10" descr="AUT_054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08275"/>
            <a:ext cx="2159000" cy="19796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4187" name="Text Box 11"/>
          <p:cNvSpPr txBox="1">
            <a:spLocks noChangeArrowheads="1"/>
          </p:cNvSpPr>
          <p:nvPr/>
        </p:nvSpPr>
        <p:spPr bwMode="auto">
          <a:xfrm>
            <a:off x="4500563" y="4689475"/>
            <a:ext cx="2159000" cy="1979613"/>
          </a:xfrm>
          <a:prstGeom prst="rect">
            <a:avLst/>
          </a:prstGeom>
          <a:solidFill>
            <a:schemeClr val="hlink">
              <a:alpha val="60001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0000" tIns="46800" rIns="90000" bIns="46800"/>
          <a:lstStyle/>
          <a:p>
            <a:pPr eaLnBrk="1" hangingPunct="1">
              <a:defRPr/>
            </a:pPr>
            <a:r>
              <a:rPr lang="bg-BG" sz="16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Конферентната</a:t>
            </a:r>
            <a:r>
              <a:rPr lang="bg-BG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зала на Центъра за </a:t>
            </a:r>
            <a:r>
              <a:rPr lang="bg-BG" sz="16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Евроквалификация</a:t>
            </a:r>
            <a:endParaRPr lang="en-US" sz="16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188" name="Text Box 12"/>
          <p:cNvSpPr txBox="1">
            <a:spLocks noChangeArrowheads="1"/>
          </p:cNvSpPr>
          <p:nvPr/>
        </p:nvSpPr>
        <p:spPr bwMode="auto">
          <a:xfrm>
            <a:off x="6659563" y="2689225"/>
            <a:ext cx="2330219" cy="1979613"/>
          </a:xfrm>
          <a:prstGeom prst="rect">
            <a:avLst/>
          </a:prstGeom>
          <a:gradFill rotWithShape="1">
            <a:gsLst>
              <a:gs pos="0">
                <a:schemeClr val="hlink">
                  <a:alpha val="60001"/>
                </a:schemeClr>
              </a:gs>
              <a:gs pos="100000">
                <a:schemeClr val="hlink">
                  <a:gamma/>
                  <a:tint val="96863"/>
                  <a:invGamma/>
                  <a:alpha val="60001"/>
                </a:schemeClr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lIns="90000" tIns="46800" rIns="90000" bIns="46800"/>
          <a:lstStyle/>
          <a:p>
            <a:pPr algn="r"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endParaRPr lang="en-US" sz="14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Bef>
                <a:spcPct val="50000"/>
              </a:spcBef>
              <a:defRPr/>
            </a:pPr>
            <a:r>
              <a:rPr lang="bg-BG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Център за </a:t>
            </a:r>
            <a:r>
              <a:rPr lang="bg-BG" sz="1600" b="1" dirty="0" err="1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чуждоезиково</a:t>
            </a:r>
            <a:r>
              <a:rPr lang="bg-BG" sz="1600" b="1" dirty="0">
                <a:solidFill>
                  <a:srgbClr val="CCE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обучение и сертифициране</a:t>
            </a:r>
            <a:endParaRPr lang="en-US" sz="1600" b="1" dirty="0">
              <a:solidFill>
                <a:srgbClr val="CCE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9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250950"/>
            <a:ext cx="2095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91" name="Picture 2" descr="https://encrypted-tbn3.gstatic.com/images?q=tbn:ANd9GcSWjFm3OIRN9bjW5fHRkcd8Xuqi6E8lsgeer4ZQXctBlufJR5VpQ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708275"/>
            <a:ext cx="2608262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4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4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4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4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4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4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6413"/>
            <a:ext cx="4156075" cy="719137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bg-BG" altLang="bg-BG" sz="2000" smtClean="0"/>
              <a:t>Учебно спортен комплекс</a:t>
            </a:r>
          </a:p>
        </p:txBody>
      </p:sp>
      <p:sp>
        <p:nvSpPr>
          <p:cNvPr id="576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4613"/>
            <a:ext cx="4033838" cy="16700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bg-BG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 учебни зали за 483 студенти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bg-BG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Мултифункционална спортна зала, където могат да се провеждат състезания по баскетбол, </a:t>
            </a:r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bg-BG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футзал, тенис на маса и др.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bg-BG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Фитнес зала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bg-BG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Безплатен достъп за студенти между 8 – 20 ч</a:t>
            </a:r>
            <a:r>
              <a:rPr lang="en-US" sz="1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sz="1600" b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6516" name="Picture 4" descr="IMG_72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995363"/>
            <a:ext cx="3744913" cy="249555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6518" name="Picture 6" descr="IMG_72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13238"/>
            <a:ext cx="3816350" cy="2544762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Rectangle 7"/>
          <p:cNvSpPr>
            <a:spLocks noChangeArrowheads="1"/>
          </p:cNvSpPr>
          <p:nvPr/>
        </p:nvSpPr>
        <p:spPr bwMode="auto">
          <a:xfrm>
            <a:off x="636588" y="3014663"/>
            <a:ext cx="3457575" cy="1274762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bg-BG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Учебно спортният комплекс е напълно оборудван с климатици, асансьор и  съоръжения за хора с увреждания.</a:t>
            </a:r>
            <a:r>
              <a:rPr lang="en-US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bg-BG" sz="16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76517" name="Picture 5" descr="IMG_72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088" y="4362450"/>
            <a:ext cx="3744912" cy="2495550"/>
          </a:xfrm>
          <a:prstGeom prst="rect">
            <a:avLst/>
          </a:prstGeom>
          <a:noFill/>
          <a:ln w="317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000" name="Group 7"/>
          <p:cNvGrpSpPr>
            <a:grpSpLocks/>
          </p:cNvGrpSpPr>
          <p:nvPr/>
        </p:nvGrpSpPr>
        <p:grpSpPr bwMode="auto">
          <a:xfrm>
            <a:off x="3454400" y="44450"/>
            <a:ext cx="5689600" cy="827088"/>
            <a:chOff x="3454400" y="43770"/>
            <a:chExt cx="5689600" cy="827087"/>
          </a:xfrm>
        </p:grpSpPr>
        <p:sp>
          <p:nvSpPr>
            <p:cNvPr id="85001" name="Text Box 6"/>
            <p:cNvSpPr txBox="1">
              <a:spLocks noChangeArrowheads="1"/>
            </p:cNvSpPr>
            <p:nvPr/>
          </p:nvSpPr>
          <p:spPr bwMode="auto">
            <a:xfrm>
              <a:off x="3454400" y="43770"/>
              <a:ext cx="5689600" cy="738188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</p:txBody>
        </p:sp>
        <p:pic>
          <p:nvPicPr>
            <p:cNvPr id="85002" name="Picture 7" descr="vfu-logo-we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434" y="256280"/>
              <a:ext cx="464347" cy="614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5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6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6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76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76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76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76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6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6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6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14" grpId="0"/>
      <p:bldP spid="576515" grpId="0" build="p" animBg="1"/>
      <p:bldP spid="5765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87313" y="1439863"/>
            <a:ext cx="2344737" cy="417512"/>
          </a:xfrm>
        </p:spPr>
        <p:txBody>
          <a:bodyPr/>
          <a:lstStyle/>
          <a:p>
            <a:pPr algn="l" eaLnBrk="1" hangingPunct="1"/>
            <a:r>
              <a:rPr lang="bg-BG" altLang="bg-BG" sz="1400" smtClean="0"/>
              <a:t>Университетски медиен център</a:t>
            </a:r>
            <a:endParaRPr lang="en-US" altLang="bg-BG" sz="1400" smtClean="0"/>
          </a:p>
        </p:txBody>
      </p:sp>
      <p:sp>
        <p:nvSpPr>
          <p:cNvPr id="435205" name="Text Box 5" descr="Green marble"/>
          <p:cNvSpPr txBox="1">
            <a:spLocks noChangeArrowheads="1"/>
          </p:cNvSpPr>
          <p:nvPr/>
        </p:nvSpPr>
        <p:spPr bwMode="auto">
          <a:xfrm>
            <a:off x="100013" y="4945063"/>
            <a:ext cx="21685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bg-BG" sz="1400" b="1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bg-BG" altLang="bg-BG" sz="1400" b="1"/>
              <a:t>Радио “Академика”</a:t>
            </a:r>
            <a:endParaRPr lang="en-US" altLang="bg-BG" sz="1400" b="1"/>
          </a:p>
        </p:txBody>
      </p:sp>
      <p:pic>
        <p:nvPicPr>
          <p:cNvPr id="435206" name="Picture 6" descr="knigi1"/>
          <p:cNvPicPr>
            <a:picLocks noGrp="1"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 rot="924511">
            <a:off x="2375163" y="4752250"/>
            <a:ext cx="1103670" cy="10176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35208" name="Text Box 8" descr="Green marble"/>
          <p:cNvSpPr txBox="1">
            <a:spLocks noChangeArrowheads="1"/>
          </p:cNvSpPr>
          <p:nvPr/>
        </p:nvSpPr>
        <p:spPr bwMode="auto">
          <a:xfrm>
            <a:off x="100013" y="1520825"/>
            <a:ext cx="208915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bg-BG" sz="1400" b="1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bg-BG" altLang="bg-BG" sz="1400" b="1"/>
              <a:t>Университетско издателство</a:t>
            </a:r>
            <a:endParaRPr lang="en-US" altLang="bg-BG" sz="1400" b="1"/>
          </a:p>
        </p:txBody>
      </p:sp>
      <p:pic>
        <p:nvPicPr>
          <p:cNvPr id="435209" name="Picture 9" descr="шэ2"/>
          <p:cNvPicPr>
            <a:picLocks noGrp="1"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 rot="20904930">
            <a:off x="334981" y="2105553"/>
            <a:ext cx="1230212" cy="155370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435210" name="Picture 10" descr="tv1"/>
          <p:cNvPicPr>
            <a:picLocks noGrp="1"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 rot="20999433">
            <a:off x="250825" y="3895245"/>
            <a:ext cx="1398526" cy="10492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435211" name="Text Box 11" descr="Green marble"/>
          <p:cNvSpPr txBox="1">
            <a:spLocks noChangeArrowheads="1"/>
          </p:cNvSpPr>
          <p:nvPr/>
        </p:nvSpPr>
        <p:spPr bwMode="auto">
          <a:xfrm>
            <a:off x="142875" y="6027738"/>
            <a:ext cx="13684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bg-BG" sz="1400" b="1"/>
              <a:t>TV center</a:t>
            </a:r>
          </a:p>
        </p:txBody>
      </p:sp>
      <p:sp>
        <p:nvSpPr>
          <p:cNvPr id="435213" name="Text Box 13" descr="Green marble"/>
          <p:cNvSpPr txBox="1">
            <a:spLocks noChangeArrowheads="1"/>
          </p:cNvSpPr>
          <p:nvPr/>
        </p:nvSpPr>
        <p:spPr bwMode="auto">
          <a:xfrm>
            <a:off x="142875" y="5592763"/>
            <a:ext cx="22320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bg-BG" sz="1400" b="1"/>
              <a:t>Student</a:t>
            </a:r>
            <a:r>
              <a:rPr lang="bg-BG" altLang="bg-BG" sz="1400" b="1"/>
              <a:t> е-</a:t>
            </a:r>
            <a:r>
              <a:rPr lang="en-US" altLang="bg-BG" sz="1400" b="1"/>
              <a:t>medi</a:t>
            </a:r>
            <a:r>
              <a:rPr lang="bg-BG" altLang="bg-BG" sz="1400" b="1"/>
              <a:t>@</a:t>
            </a:r>
            <a:endParaRPr lang="en-US" altLang="bg-BG" sz="1400" b="1"/>
          </a:p>
        </p:txBody>
      </p:sp>
      <p:sp>
        <p:nvSpPr>
          <p:cNvPr id="435216" name="Rectangle 16"/>
          <p:cNvSpPr>
            <a:spLocks noChangeArrowheads="1"/>
          </p:cNvSpPr>
          <p:nvPr/>
        </p:nvSpPr>
        <p:spPr bwMode="auto">
          <a:xfrm>
            <a:off x="2500313" y="1166813"/>
            <a:ext cx="4043362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/>
              <a:t>Руски Център</a:t>
            </a:r>
            <a:endParaRPr lang="en-US" altLang="bg-BG" sz="2400" b="1"/>
          </a:p>
        </p:txBody>
      </p:sp>
      <p:pic>
        <p:nvPicPr>
          <p:cNvPr id="69643" name="Picture 17" descr="rucentar1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 rot="1306182">
            <a:off x="1796852" y="2429482"/>
            <a:ext cx="2598750" cy="1819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grpSp>
        <p:nvGrpSpPr>
          <p:cNvPr id="86028" name="Group 11"/>
          <p:cNvGrpSpPr>
            <a:grpSpLocks/>
          </p:cNvGrpSpPr>
          <p:nvPr/>
        </p:nvGrpSpPr>
        <p:grpSpPr bwMode="auto">
          <a:xfrm>
            <a:off x="0" y="0"/>
            <a:ext cx="9144000" cy="1066800"/>
            <a:chOff x="0" y="96"/>
            <a:chExt cx="5760" cy="672"/>
          </a:xfrm>
        </p:grpSpPr>
        <p:sp>
          <p:nvSpPr>
            <p:cNvPr id="86031" name="Text Box 12"/>
            <p:cNvSpPr txBox="1">
              <a:spLocks noChangeArrowheads="1"/>
            </p:cNvSpPr>
            <p:nvPr/>
          </p:nvSpPr>
          <p:spPr bwMode="auto">
            <a:xfrm>
              <a:off x="0" y="96"/>
              <a:ext cx="5760" cy="672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800" b="1">
                  <a:solidFill>
                    <a:srgbClr val="006666"/>
                  </a:solidFill>
                </a:rPr>
                <a:t>   </a:t>
              </a:r>
              <a:r>
                <a:rPr lang="bg-BG" altLang="bg-BG" sz="2400" b="1">
                  <a:solidFill>
                    <a:srgbClr val="006666"/>
                  </a:solidFill>
                  <a:latin typeface="Arial" charset="0"/>
                </a:rPr>
                <a:t>ВАРНЕНСКИ СВОБОДЕН УНИВЕРСИТЕТ	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bg-BG" sz="2400" b="1">
                  <a:solidFill>
                    <a:srgbClr val="006666"/>
                  </a:solidFill>
                  <a:latin typeface="Arial" charset="0"/>
                </a:rPr>
                <a:t>“</a:t>
              </a:r>
              <a:r>
                <a:rPr lang="bg-BG" altLang="bg-BG" sz="2400" b="1">
                  <a:solidFill>
                    <a:srgbClr val="006666"/>
                  </a:solidFill>
                  <a:latin typeface="Arial" charset="0"/>
                </a:rPr>
                <a:t>ЧЕРНОРИЗЕЦ ХРАБЪР</a:t>
              </a:r>
              <a:r>
                <a:rPr lang="en-US" altLang="bg-BG" sz="2400" b="1">
                  <a:solidFill>
                    <a:srgbClr val="006666"/>
                  </a:solidFill>
                  <a:latin typeface="Arial" charset="0"/>
                </a:rPr>
                <a:t>”</a:t>
              </a:r>
              <a:endParaRPr lang="bg-BG" altLang="bg-BG" sz="2400" b="1">
                <a:solidFill>
                  <a:srgbClr val="006666"/>
                </a:solidFill>
                <a:latin typeface="Arial" charset="0"/>
              </a:endParaRPr>
            </a:p>
          </p:txBody>
        </p:sp>
        <p:pic>
          <p:nvPicPr>
            <p:cNvPr id="86032" name="Picture 13" descr="vfu-logo-web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132"/>
              <a:ext cx="408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602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165">
            <a:off x="4578350" y="1381125"/>
            <a:ext cx="387985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3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9992">
            <a:off x="4481513" y="4103688"/>
            <a:ext cx="3976687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5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5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5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5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5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5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5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5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5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5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5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5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5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5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5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5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2" grpId="0"/>
      <p:bldP spid="435205" grpId="0"/>
      <p:bldP spid="435208" grpId="0"/>
      <p:bldP spid="435211" grpId="0"/>
      <p:bldP spid="435213" grpId="0"/>
      <p:bldP spid="4352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Text Box 2"/>
          <p:cNvSpPr txBox="1">
            <a:spLocks noChangeArrowheads="1"/>
          </p:cNvSpPr>
          <p:nvPr/>
        </p:nvSpPr>
        <p:spPr bwMode="auto">
          <a:xfrm>
            <a:off x="125413" y="1477963"/>
            <a:ext cx="8924925" cy="708025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FF9900">
                  <a:alpha val="70000"/>
                </a:srgbClr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bg-BG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</a:t>
            </a:r>
          </a:p>
          <a:p>
            <a:pPr eaLnBrk="1" hangingPunct="1">
              <a:defRPr/>
            </a:pPr>
            <a:r>
              <a:rPr lang="bg-BG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Представителен отбор на ВСУ “Черноризец Храбър”</a:t>
            </a:r>
          </a:p>
        </p:txBody>
      </p:sp>
      <p:pic>
        <p:nvPicPr>
          <p:cNvPr id="87043" name="Picture 3" descr="otbor1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42875"/>
            <a:ext cx="1736725" cy="11890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Picture 4" descr="otbor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42875"/>
            <a:ext cx="1736725" cy="11890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5" name="Picture 5" descr="otbor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44463"/>
            <a:ext cx="1736725" cy="1189037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6" name="Picture 6" descr="otbor5"/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49225"/>
            <a:ext cx="1736725" cy="11890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7" name="Picture 7" descr="otbor6"/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149225"/>
            <a:ext cx="1736725" cy="11890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8" name="Picture 8" descr="cups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5473700"/>
            <a:ext cx="1700212" cy="12779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9" name="Picture 9" descr="cups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5473700"/>
            <a:ext cx="1700212" cy="12779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0" descr="cups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5473700"/>
            <a:ext cx="1700212" cy="12779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1" name="Picture 11" descr="cups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5473700"/>
            <a:ext cx="1700212" cy="12779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52" name="Picture 12" descr="cups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25" y="5473700"/>
            <a:ext cx="1700213" cy="1277938"/>
          </a:xfrm>
          <a:prstGeom prst="rect">
            <a:avLst/>
          </a:prstGeom>
          <a:noFill/>
          <a:ln w="2857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53" name="AutoShape 13"/>
          <p:cNvSpPr>
            <a:spLocks noChangeArrowheads="1"/>
          </p:cNvSpPr>
          <p:nvPr/>
        </p:nvSpPr>
        <p:spPr bwMode="auto">
          <a:xfrm>
            <a:off x="0" y="2349500"/>
            <a:ext cx="1589088" cy="3024188"/>
          </a:xfrm>
          <a:prstGeom prst="flowChartDocument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C0C0C0">
                  <a:alpha val="8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89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Баскетбол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(жени)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b="1">
                <a:solidFill>
                  <a:srgbClr val="000066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Blip>
                <a:blip r:embed="rId12"/>
              </a:buBlip>
            </a:pPr>
            <a:r>
              <a:rPr lang="bg-BG" altLang="bg-BG" sz="1000">
                <a:solidFill>
                  <a:srgbClr val="000066"/>
                </a:solidFill>
              </a:rPr>
              <a:t> Национални студентски игри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I </a:t>
            </a:r>
            <a:r>
              <a:rPr lang="bg-BG" altLang="bg-BG" sz="1000">
                <a:solidFill>
                  <a:srgbClr val="000066"/>
                </a:solidFill>
              </a:rPr>
              <a:t>място – 2003</a:t>
            </a:r>
            <a:r>
              <a:rPr lang="en-US" altLang="bg-BG" sz="1000">
                <a:solidFill>
                  <a:srgbClr val="000066"/>
                </a:solidFill>
              </a:rPr>
              <a:t>, 2009, 2010, 2011</a:t>
            </a:r>
            <a:r>
              <a:rPr lang="bg-BG" altLang="bg-BG" sz="1000">
                <a:solidFill>
                  <a:srgbClr val="000066"/>
                </a:solidFill>
              </a:rPr>
              <a:t> 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ІІ</a:t>
            </a:r>
            <a:r>
              <a:rPr lang="en-US" altLang="bg-BG" sz="1000">
                <a:solidFill>
                  <a:srgbClr val="000066"/>
                </a:solidFill>
              </a:rPr>
              <a:t>I</a:t>
            </a:r>
            <a:r>
              <a:rPr lang="bg-BG" altLang="bg-BG" sz="1000">
                <a:solidFill>
                  <a:srgbClr val="000066"/>
                </a:solidFill>
              </a:rPr>
              <a:t> място – 2004; 2005, 2006, 2007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IV</a:t>
            </a:r>
            <a:r>
              <a:rPr lang="bg-BG" altLang="bg-BG" sz="1000">
                <a:solidFill>
                  <a:srgbClr val="000066"/>
                </a:solidFill>
              </a:rPr>
              <a:t> място – 2006, 2008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000066"/>
              </a:solidFill>
            </a:endParaRPr>
          </a:p>
        </p:txBody>
      </p:sp>
      <p:sp>
        <p:nvSpPr>
          <p:cNvPr id="87054" name="AutoShape 14"/>
          <p:cNvSpPr>
            <a:spLocks noChangeArrowheads="1"/>
          </p:cNvSpPr>
          <p:nvPr/>
        </p:nvSpPr>
        <p:spPr bwMode="auto">
          <a:xfrm>
            <a:off x="1476375" y="2349500"/>
            <a:ext cx="1582738" cy="3024188"/>
          </a:xfrm>
          <a:prstGeom prst="flowChartDocument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C0C0C0">
                  <a:alpha val="8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889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Баскетбол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(мъже)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Blip>
                <a:blip r:embed="rId12"/>
              </a:buBlip>
            </a:pPr>
            <a:r>
              <a:rPr lang="bg-BG" altLang="bg-BG" sz="1200">
                <a:solidFill>
                  <a:srgbClr val="000066"/>
                </a:solidFill>
              </a:rPr>
              <a:t> Варненска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200">
                <a:solidFill>
                  <a:srgbClr val="000066"/>
                </a:solidFill>
              </a:rPr>
              <a:t>универсиада</a:t>
            </a: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 място- 2004; 2005</a:t>
            </a:r>
            <a:r>
              <a:rPr lang="en-US" altLang="bg-BG" sz="1000">
                <a:solidFill>
                  <a:srgbClr val="000066"/>
                </a:solidFill>
              </a:rPr>
              <a:t>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2010</a:t>
            </a: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II</a:t>
            </a:r>
            <a:r>
              <a:rPr lang="bg-BG" altLang="bg-BG" sz="1000">
                <a:solidFill>
                  <a:srgbClr val="000066"/>
                </a:solidFill>
              </a:rPr>
              <a:t> място- 2003; 2006</a:t>
            </a:r>
            <a:r>
              <a:rPr lang="en-US" altLang="bg-BG" sz="1000">
                <a:solidFill>
                  <a:srgbClr val="000066"/>
                </a:solidFill>
              </a:rPr>
              <a:t>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2011</a:t>
            </a: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ІІ</a:t>
            </a:r>
            <a:r>
              <a:rPr lang="en-US" altLang="bg-BG" sz="1000">
                <a:solidFill>
                  <a:srgbClr val="000066"/>
                </a:solidFill>
              </a:rPr>
              <a:t>I</a:t>
            </a:r>
            <a:r>
              <a:rPr lang="bg-BG" altLang="bg-BG" sz="1000">
                <a:solidFill>
                  <a:srgbClr val="000066"/>
                </a:solidFill>
              </a:rPr>
              <a:t> място-2008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IV</a:t>
            </a:r>
            <a:r>
              <a:rPr lang="bg-BG" altLang="bg-BG" sz="1000">
                <a:solidFill>
                  <a:srgbClr val="000066"/>
                </a:solidFill>
              </a:rPr>
              <a:t> място- 2007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2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2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200">
              <a:solidFill>
                <a:srgbClr val="000066"/>
              </a:solidFill>
            </a:endParaRPr>
          </a:p>
        </p:txBody>
      </p:sp>
      <p:sp>
        <p:nvSpPr>
          <p:cNvPr id="87055" name="AutoShape 15"/>
          <p:cNvSpPr>
            <a:spLocks noChangeArrowheads="1"/>
          </p:cNvSpPr>
          <p:nvPr/>
        </p:nvSpPr>
        <p:spPr bwMode="auto">
          <a:xfrm>
            <a:off x="6194425" y="2349500"/>
            <a:ext cx="1584325" cy="3024188"/>
          </a:xfrm>
          <a:prstGeom prst="flowChartDocument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C0C0C0">
                  <a:alpha val="8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889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Национална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зимна</a:t>
            </a: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400" b="1">
                <a:solidFill>
                  <a:srgbClr val="000066"/>
                </a:solidFill>
              </a:rPr>
              <a:t> </a:t>
            </a:r>
            <a:r>
              <a:rPr lang="bg-BG" altLang="bg-BG" sz="1400" b="1">
                <a:solidFill>
                  <a:srgbClr val="000066"/>
                </a:solidFill>
              </a:rPr>
              <a:t>универсиада</a:t>
            </a: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400" b="1">
                <a:solidFill>
                  <a:srgbClr val="000066"/>
                </a:solidFill>
              </a:rPr>
              <a:t>“</a:t>
            </a:r>
            <a:r>
              <a:rPr lang="bg-BG" altLang="bg-BG" sz="1400" b="1">
                <a:solidFill>
                  <a:srgbClr val="000066"/>
                </a:solidFill>
              </a:rPr>
              <a:t>Пампорово</a:t>
            </a: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400" b="1">
                <a:solidFill>
                  <a:srgbClr val="000066"/>
                </a:solidFill>
              </a:rPr>
              <a:t>2013“ – </a:t>
            </a: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Победител</a:t>
            </a: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bg-BG" sz="1400" b="1">
              <a:solidFill>
                <a:srgbClr val="000066"/>
              </a:solidFill>
            </a:endParaRPr>
          </a:p>
        </p:txBody>
      </p:sp>
      <p:sp>
        <p:nvSpPr>
          <p:cNvPr id="87056" name="AutoShape 16"/>
          <p:cNvSpPr>
            <a:spLocks noChangeArrowheads="1"/>
          </p:cNvSpPr>
          <p:nvPr/>
        </p:nvSpPr>
        <p:spPr bwMode="auto">
          <a:xfrm>
            <a:off x="2916238" y="2349500"/>
            <a:ext cx="1727200" cy="3024188"/>
          </a:xfrm>
          <a:prstGeom prst="flowChartDocument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C0C0C0">
                  <a:alpha val="8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89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Волейбол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(жени)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bg-BG" sz="1000">
                <a:solidFill>
                  <a:srgbClr val="000066"/>
                </a:solidFill>
              </a:rPr>
              <a:t> </a:t>
            </a:r>
            <a:r>
              <a:rPr lang="bg-BG" altLang="bg-BG" sz="1000">
                <a:solidFill>
                  <a:srgbClr val="000066"/>
                </a:solidFill>
              </a:rPr>
              <a:t>Студентски игри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ІІ място - 2003, 2004, 2005, 2006</a:t>
            </a:r>
            <a:r>
              <a:rPr lang="en-US" altLang="bg-BG" sz="1000">
                <a:solidFill>
                  <a:srgbClr val="000066"/>
                </a:solidFill>
              </a:rPr>
              <a:t>, 2011</a:t>
            </a: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ІІ</a:t>
            </a:r>
            <a:r>
              <a:rPr lang="en-US" altLang="bg-BG" sz="1000">
                <a:solidFill>
                  <a:srgbClr val="000066"/>
                </a:solidFill>
              </a:rPr>
              <a:t>I</a:t>
            </a:r>
            <a:r>
              <a:rPr lang="bg-BG" altLang="bg-BG" sz="1000">
                <a:solidFill>
                  <a:srgbClr val="000066"/>
                </a:solidFill>
              </a:rPr>
              <a:t> място - 2007, 2008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bg-BG" altLang="bg-BG" sz="1000">
                <a:solidFill>
                  <a:srgbClr val="000066"/>
                </a:solidFill>
              </a:rPr>
              <a:t>Варненска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универсиада</a:t>
            </a:r>
            <a:endParaRPr lang="bg-BG" altLang="bg-BG" sz="8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 място - 2003, 2004, 2005, 2006</a:t>
            </a:r>
            <a:r>
              <a:rPr lang="en-US" altLang="bg-BG" sz="1000">
                <a:solidFill>
                  <a:srgbClr val="000066"/>
                </a:solidFill>
              </a:rPr>
              <a:t>,2008, 2009</a:t>
            </a: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bg-BG" altLang="bg-BG" sz="1000">
                <a:solidFill>
                  <a:srgbClr val="000066"/>
                </a:solidFill>
              </a:rPr>
              <a:t> Варненско общинско състезание “</a:t>
            </a:r>
            <a:r>
              <a:rPr lang="en-US" altLang="bg-BG" sz="1000">
                <a:solidFill>
                  <a:srgbClr val="000066"/>
                </a:solidFill>
              </a:rPr>
              <a:t>8</a:t>
            </a:r>
            <a:r>
              <a:rPr lang="bg-BG" altLang="bg-BG" sz="1000">
                <a:solidFill>
                  <a:srgbClr val="000066"/>
                </a:solidFill>
              </a:rPr>
              <a:t>ми </a:t>
            </a:r>
            <a:r>
              <a:rPr lang="en-US" altLang="bg-BG" sz="1000">
                <a:solidFill>
                  <a:srgbClr val="000066"/>
                </a:solidFill>
              </a:rPr>
              <a:t> </a:t>
            </a:r>
            <a:r>
              <a:rPr lang="bg-BG" altLang="bg-BG" sz="1000">
                <a:solidFill>
                  <a:srgbClr val="000066"/>
                </a:solidFill>
              </a:rPr>
              <a:t>Декември”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I </a:t>
            </a:r>
            <a:r>
              <a:rPr lang="bg-BG" altLang="bg-BG" sz="1000">
                <a:solidFill>
                  <a:srgbClr val="000066"/>
                </a:solidFill>
              </a:rPr>
              <a:t>място – 2003, 2004, 2005</a:t>
            </a:r>
            <a:r>
              <a:rPr lang="en-US" altLang="bg-BG" sz="1000">
                <a:solidFill>
                  <a:srgbClr val="000066"/>
                </a:solidFill>
              </a:rPr>
              <a:t>, 2010</a:t>
            </a: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ІІ място – 2006</a:t>
            </a:r>
          </a:p>
        </p:txBody>
      </p:sp>
      <p:sp>
        <p:nvSpPr>
          <p:cNvPr id="87057" name="AutoShape 17"/>
          <p:cNvSpPr>
            <a:spLocks noChangeArrowheads="1"/>
          </p:cNvSpPr>
          <p:nvPr/>
        </p:nvSpPr>
        <p:spPr bwMode="auto">
          <a:xfrm>
            <a:off x="7631113" y="2349500"/>
            <a:ext cx="1512887" cy="3024188"/>
          </a:xfrm>
          <a:prstGeom prst="flowChartDocument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C0C0C0">
                  <a:alpha val="8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889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 err="1">
                <a:solidFill>
                  <a:srgbClr val="000066"/>
                </a:solidFill>
              </a:rPr>
              <a:t>Кик</a:t>
            </a:r>
            <a:r>
              <a:rPr lang="bg-BG" altLang="bg-BG" sz="1400" b="1" dirty="0">
                <a:solidFill>
                  <a:srgbClr val="000066"/>
                </a:solidFill>
              </a:rPr>
              <a:t> бокс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 dirty="0">
                <a:solidFill>
                  <a:srgbClr val="000066"/>
                </a:solidFill>
              </a:rPr>
              <a:t>(мъже – жени)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Blip>
                <a:blip r:embed="rId12"/>
              </a:buBlip>
            </a:pPr>
            <a:r>
              <a:rPr lang="bg-BG" altLang="bg-BG" sz="1200" dirty="0">
                <a:solidFill>
                  <a:srgbClr val="000066"/>
                </a:solidFill>
              </a:rPr>
              <a:t> </a:t>
            </a:r>
            <a:r>
              <a:rPr lang="bg-BG" altLang="bg-BG" sz="1000" dirty="0">
                <a:solidFill>
                  <a:srgbClr val="000066"/>
                </a:solidFill>
              </a:rPr>
              <a:t>Национални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dirty="0">
                <a:solidFill>
                  <a:srgbClr val="000066"/>
                </a:solidFill>
              </a:rPr>
              <a:t>студентски игри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 dirty="0">
                <a:solidFill>
                  <a:srgbClr val="000066"/>
                </a:solidFill>
              </a:rPr>
              <a:t>I </a:t>
            </a:r>
            <a:r>
              <a:rPr lang="bg-BG" altLang="bg-BG" sz="1000" dirty="0">
                <a:solidFill>
                  <a:srgbClr val="000066"/>
                </a:solidFill>
              </a:rPr>
              <a:t>място – 2006,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dirty="0">
                <a:solidFill>
                  <a:srgbClr val="000066"/>
                </a:solidFill>
              </a:rPr>
              <a:t>2007, 2008</a:t>
            </a:r>
            <a:r>
              <a:rPr lang="en-US" altLang="bg-BG" sz="1000" dirty="0">
                <a:solidFill>
                  <a:srgbClr val="000066"/>
                </a:solidFill>
              </a:rPr>
              <a:t>, 2012</a:t>
            </a:r>
            <a:endParaRPr lang="bg-BG" altLang="bg-BG" sz="1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Blip>
                <a:blip r:embed="rId12"/>
              </a:buBlip>
            </a:pPr>
            <a:r>
              <a:rPr lang="bg-BG" altLang="bg-BG" sz="1000" dirty="0">
                <a:solidFill>
                  <a:srgbClr val="000066"/>
                </a:solidFill>
              </a:rPr>
              <a:t> Държавен шампионат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 dirty="0">
                <a:solidFill>
                  <a:srgbClr val="000066"/>
                </a:solidFill>
              </a:rPr>
              <a:t> І</a:t>
            </a:r>
            <a:r>
              <a:rPr lang="en-US" altLang="bg-BG" sz="1000" dirty="0">
                <a:solidFill>
                  <a:srgbClr val="000066"/>
                </a:solidFill>
              </a:rPr>
              <a:t>I</a:t>
            </a:r>
            <a:r>
              <a:rPr lang="bg-BG" altLang="bg-BG" sz="1000" dirty="0">
                <a:solidFill>
                  <a:srgbClr val="000066"/>
                </a:solidFill>
              </a:rPr>
              <a:t> място </a:t>
            </a:r>
            <a:r>
              <a:rPr lang="en-US" altLang="bg-BG" sz="1000" dirty="0">
                <a:solidFill>
                  <a:srgbClr val="000066"/>
                </a:solidFill>
              </a:rPr>
              <a:t>– </a:t>
            </a:r>
            <a:r>
              <a:rPr lang="bg-BG" altLang="bg-BG" sz="1000" dirty="0">
                <a:solidFill>
                  <a:srgbClr val="000066"/>
                </a:solidFill>
              </a:rPr>
              <a:t>2004; 2005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900" b="1" dirty="0">
                <a:solidFill>
                  <a:srgbClr val="000066"/>
                </a:solidFill>
              </a:rPr>
              <a:t>Световно първенство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900" b="1" dirty="0">
                <a:solidFill>
                  <a:srgbClr val="000066"/>
                </a:solidFill>
              </a:rPr>
              <a:t>по карате</a:t>
            </a:r>
            <a:r>
              <a:rPr lang="en-US" altLang="bg-BG" sz="900" b="1" dirty="0">
                <a:solidFill>
                  <a:srgbClr val="000066"/>
                </a:solidFill>
              </a:rPr>
              <a:t> </a:t>
            </a:r>
            <a:r>
              <a:rPr lang="en-US" altLang="bg-BG" sz="900" b="1" dirty="0" smtClean="0">
                <a:solidFill>
                  <a:srgbClr val="000066"/>
                </a:solidFill>
              </a:rPr>
              <a:t>2017</a:t>
            </a:r>
            <a:endParaRPr lang="bg-BG" altLang="bg-BG" sz="9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9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9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 dirty="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000" dirty="0">
              <a:solidFill>
                <a:srgbClr val="000066"/>
              </a:solidFill>
            </a:endParaRPr>
          </a:p>
        </p:txBody>
      </p:sp>
      <p:sp>
        <p:nvSpPr>
          <p:cNvPr id="87058" name="AutoShape 18"/>
          <p:cNvSpPr>
            <a:spLocks noChangeArrowheads="1"/>
          </p:cNvSpPr>
          <p:nvPr/>
        </p:nvSpPr>
        <p:spPr bwMode="auto">
          <a:xfrm>
            <a:off x="4500563" y="2349500"/>
            <a:ext cx="1806575" cy="3659188"/>
          </a:xfrm>
          <a:prstGeom prst="flowChartDocument">
            <a:avLst/>
          </a:prstGeom>
          <a:gradFill rotWithShape="1">
            <a:gsLst>
              <a:gs pos="0">
                <a:srgbClr val="FF9900">
                  <a:alpha val="60001"/>
                </a:srgbClr>
              </a:gs>
              <a:gs pos="100000">
                <a:srgbClr val="C0C0C0">
                  <a:alpha val="89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889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Волейбол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rgbClr val="000066"/>
                </a:solidFill>
              </a:rPr>
              <a:t>(мъже)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 sz="1400" b="1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Blip>
                <a:blip r:embed="rId12"/>
              </a:buBlip>
            </a:pPr>
            <a:r>
              <a:rPr lang="bg-BG" altLang="bg-BG" sz="1200">
                <a:solidFill>
                  <a:srgbClr val="000066"/>
                </a:solidFill>
              </a:rPr>
              <a:t> </a:t>
            </a:r>
            <a:r>
              <a:rPr lang="bg-BG" altLang="bg-BG" sz="1000">
                <a:solidFill>
                  <a:srgbClr val="000066"/>
                </a:solidFill>
              </a:rPr>
              <a:t>Национални студентски</a:t>
            </a:r>
            <a:endParaRPr lang="en-US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игри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I </a:t>
            </a:r>
            <a:r>
              <a:rPr lang="bg-BG" altLang="bg-BG" sz="1000">
                <a:solidFill>
                  <a:srgbClr val="000066"/>
                </a:solidFill>
              </a:rPr>
              <a:t>място – 2004; 2006</a:t>
            </a:r>
            <a:r>
              <a:rPr lang="en-US" altLang="bg-BG" sz="1000">
                <a:solidFill>
                  <a:srgbClr val="000066"/>
                </a:solidFill>
              </a:rPr>
              <a:t>, 2010</a:t>
            </a:r>
            <a:r>
              <a:rPr lang="bg-BG" altLang="bg-BG" sz="1000">
                <a:solidFill>
                  <a:srgbClr val="000066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ІІ място – 2003; 2005,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2007, 2008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bg-BG" altLang="bg-BG" sz="1000">
                <a:solidFill>
                  <a:srgbClr val="000066"/>
                </a:solidFill>
              </a:rPr>
              <a:t> Варненска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универсиада</a:t>
            </a:r>
            <a:endParaRPr lang="bg-BG" altLang="bg-BG" sz="8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 място – 2003, 2004,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2005, 2006, 2007</a:t>
            </a:r>
            <a:r>
              <a:rPr lang="en-US" altLang="bg-BG" sz="1000">
                <a:solidFill>
                  <a:srgbClr val="000066"/>
                </a:solidFill>
              </a:rPr>
              <a:t>,2008,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2010</a:t>
            </a:r>
            <a:endParaRPr lang="bg-BG" altLang="bg-BG" sz="1000">
              <a:solidFill>
                <a:srgbClr val="000066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Blip>
                <a:blip r:embed="rId12"/>
              </a:buBlip>
            </a:pPr>
            <a:r>
              <a:rPr lang="bg-BG" altLang="bg-BG" sz="1000">
                <a:solidFill>
                  <a:srgbClr val="000066"/>
                </a:solidFill>
              </a:rPr>
              <a:t> Варненско общинско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състезание “</a:t>
            </a:r>
            <a:r>
              <a:rPr lang="en-US" altLang="bg-BG" sz="1000">
                <a:solidFill>
                  <a:srgbClr val="000066"/>
                </a:solidFill>
              </a:rPr>
              <a:t>8</a:t>
            </a:r>
            <a:r>
              <a:rPr lang="bg-BG" altLang="bg-BG" sz="1000">
                <a:solidFill>
                  <a:srgbClr val="000066"/>
                </a:solidFill>
              </a:rPr>
              <a:t>ми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Декември”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rgbClr val="000066"/>
                </a:solidFill>
              </a:rPr>
              <a:t>I </a:t>
            </a:r>
            <a:r>
              <a:rPr lang="bg-BG" altLang="bg-BG" sz="1000">
                <a:solidFill>
                  <a:srgbClr val="000066"/>
                </a:solidFill>
              </a:rPr>
              <a:t>място – 2003, 2004,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2005, 2007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000">
                <a:solidFill>
                  <a:srgbClr val="000066"/>
                </a:solidFill>
              </a:rPr>
              <a:t>ІІ място-2006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/>
          </a:blip>
          <a:srcRect l="22239" t="23784" r="38880" b="10181"/>
          <a:stretch/>
        </p:blipFill>
        <p:spPr>
          <a:xfrm>
            <a:off x="6332077" y="3572576"/>
            <a:ext cx="1235869" cy="139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 idx="4294967295"/>
          </p:nvPr>
        </p:nvSpPr>
        <p:spPr>
          <a:xfrm>
            <a:off x="0" y="341313"/>
            <a:ext cx="7772400" cy="43180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en-US" sz="2800" dirty="0" smtClean="0">
                <a:solidFill>
                  <a:srgbClr val="000099"/>
                </a:solidFill>
              </a:rPr>
              <a:t>Студентски инициативи</a:t>
            </a:r>
          </a:p>
        </p:txBody>
      </p:sp>
      <p:sp>
        <p:nvSpPr>
          <p:cNvPr id="194563" name="Content Placeholder 2"/>
          <p:cNvSpPr>
            <a:spLocks noGrp="1"/>
          </p:cNvSpPr>
          <p:nvPr>
            <p:ph idx="4294967295"/>
          </p:nvPr>
        </p:nvSpPr>
        <p:spPr>
          <a:xfrm>
            <a:off x="646113" y="908050"/>
            <a:ext cx="8497887" cy="3771900"/>
          </a:xfrm>
        </p:spPr>
        <p:txBody>
          <a:bodyPr/>
          <a:lstStyle/>
          <a:p>
            <a:pPr algn="just" eaLnBrk="1" hangingPunct="1">
              <a:spcBef>
                <a:spcPct val="0"/>
              </a:spcBef>
              <a:defRPr/>
            </a:pPr>
            <a:r>
              <a:rPr lang="bg-BG" altLang="en-US" b="1" dirty="0" smtClean="0">
                <a:solidFill>
                  <a:srgbClr val="000099"/>
                </a:solidFill>
              </a:rPr>
              <a:t>Център за учебно-тренировъчни фирми 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spcBef>
                <a:spcPct val="0"/>
              </a:spcBef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spcBef>
                <a:spcPct val="0"/>
              </a:spcBef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spcBef>
                <a:spcPct val="0"/>
              </a:spcBef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marL="0" indent="0" algn="just" eaLnBrk="1" hangingPunct="1"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14000"/>
              </a:lnSpc>
              <a:spcBef>
                <a:spcPct val="0"/>
              </a:spcBef>
              <a:defRPr/>
            </a:pPr>
            <a:r>
              <a:rPr lang="bg-BG" altLang="en-US" b="1" dirty="0" smtClean="0">
                <a:solidFill>
                  <a:srgbClr val="000099"/>
                </a:solidFill>
              </a:rPr>
              <a:t>Реализация на студентски ландшафтни </a:t>
            </a:r>
          </a:p>
          <a:p>
            <a:pPr marL="0" indent="0" algn="just" eaLnBrk="1" hangingPunct="1">
              <a:lnSpc>
                <a:spcPct val="114000"/>
              </a:lnSpc>
              <a:spcBef>
                <a:spcPct val="0"/>
              </a:spcBef>
              <a:buFontTx/>
              <a:buNone/>
              <a:defRPr/>
            </a:pPr>
            <a:r>
              <a:rPr lang="bg-BG" altLang="en-US" b="1" dirty="0" smtClean="0">
                <a:solidFill>
                  <a:srgbClr val="000099"/>
                </a:solidFill>
              </a:rPr>
              <a:t>      проекти</a:t>
            </a:r>
          </a:p>
          <a:p>
            <a:pPr algn="just" eaLnBrk="1" hangingPunct="1">
              <a:spcBef>
                <a:spcPct val="0"/>
              </a:spcBef>
              <a:defRPr/>
            </a:pPr>
            <a:endParaRPr lang="bg-BG" altLang="en-US" sz="2000" b="1" dirty="0" smtClean="0">
              <a:solidFill>
                <a:srgbClr val="000099"/>
              </a:solidFill>
            </a:endParaRPr>
          </a:p>
          <a:p>
            <a:pPr algn="just" eaLnBrk="1" hangingPunct="1">
              <a:spcBef>
                <a:spcPct val="0"/>
              </a:spcBef>
              <a:defRPr/>
            </a:pPr>
            <a:endParaRPr lang="bg-BG" altLang="en-US" sz="2000" b="1" dirty="0" smtClean="0">
              <a:solidFill>
                <a:srgbClr val="000099"/>
              </a:solidFill>
            </a:endParaRPr>
          </a:p>
          <a:p>
            <a:pPr algn="just" eaLnBrk="1" hangingPunct="1">
              <a:spcBef>
                <a:spcPct val="0"/>
              </a:spcBef>
              <a:defRPr/>
            </a:pPr>
            <a:endParaRPr lang="bg-BG" altLang="en-US" sz="2000" b="1" dirty="0" smtClean="0">
              <a:solidFill>
                <a:srgbClr val="000099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bg-BG" altLang="en-US" sz="2000" b="1" dirty="0" smtClean="0">
              <a:solidFill>
                <a:srgbClr val="000099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bg-BG" altLang="en-US" sz="2000" b="1" dirty="0" smtClean="0">
                <a:solidFill>
                  <a:srgbClr val="000099"/>
                </a:solidFill>
              </a:rPr>
              <a:t>  </a:t>
            </a:r>
            <a:endParaRPr lang="bg-BG" altLang="en-US" sz="1700" b="1" dirty="0" smtClean="0">
              <a:solidFill>
                <a:srgbClr val="000099"/>
              </a:solidFill>
            </a:endParaRPr>
          </a:p>
        </p:txBody>
      </p:sp>
      <p:pic>
        <p:nvPicPr>
          <p:cNvPr id="88068" name="Picture 6" descr="boto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28082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2211388"/>
            <a:ext cx="335121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0" descr="stypki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4127500"/>
            <a:ext cx="328930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>
          <a:xfrm>
            <a:off x="0" y="122238"/>
            <a:ext cx="7772400" cy="735012"/>
          </a:xfrm>
        </p:spPr>
        <p:txBody>
          <a:bodyPr/>
          <a:lstStyle/>
          <a:p>
            <a:pPr eaLnBrk="1" hangingPunct="1"/>
            <a:r>
              <a:rPr lang="bg-BG" altLang="en-US" sz="2800" smtClean="0">
                <a:solidFill>
                  <a:srgbClr val="000099"/>
                </a:solidFill>
              </a:rPr>
              <a:t>Студентски инициативи</a:t>
            </a:r>
            <a:endParaRPr lang="bg-BG" altLang="en-US" sz="2800" smtClean="0"/>
          </a:p>
        </p:txBody>
      </p:sp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266700" y="1314450"/>
            <a:ext cx="86423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bg-BG" altLang="en-US" b="1" dirty="0" smtClean="0">
                <a:solidFill>
                  <a:srgbClr val="000099"/>
                </a:solidFill>
              </a:rPr>
              <a:t>Проект на студенти по архитектура за изграждане на „Център за възрастни хора“ - Варна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en-US" b="1" dirty="0" smtClean="0">
              <a:solidFill>
                <a:srgbClr val="006600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en-US" b="1" dirty="0" smtClean="0">
              <a:solidFill>
                <a:srgbClr val="006600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en-US" b="1" dirty="0" smtClean="0">
              <a:solidFill>
                <a:srgbClr val="006600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en-US" b="1" dirty="0" smtClean="0">
              <a:solidFill>
                <a:srgbClr val="006600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ru-RU" altLang="en-US" b="1" dirty="0" smtClean="0">
              <a:solidFill>
                <a:srgbClr val="006600"/>
              </a:solidFill>
            </a:endParaRPr>
          </a:p>
          <a:p>
            <a:pPr marL="0" indent="0"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bg-BG" altLang="en-US" b="1" dirty="0" smtClean="0">
                <a:solidFill>
                  <a:srgbClr val="000099"/>
                </a:solidFill>
              </a:rPr>
              <a:t>Създаване на университетски център </a:t>
            </a:r>
            <a:r>
              <a:rPr lang="en-US" altLang="en-US" b="1" dirty="0" smtClean="0">
                <a:solidFill>
                  <a:srgbClr val="000099"/>
                </a:solidFill>
              </a:rPr>
              <a:t>“</a:t>
            </a:r>
            <a:r>
              <a:rPr lang="bg-BG" altLang="en-US" b="1" dirty="0" smtClean="0">
                <a:solidFill>
                  <a:srgbClr val="000099"/>
                </a:solidFill>
              </a:rPr>
              <a:t>Устойчива архитектура </a:t>
            </a:r>
            <a:r>
              <a:rPr lang="en-US" altLang="en-US" b="1" dirty="0" smtClean="0">
                <a:solidFill>
                  <a:srgbClr val="000099"/>
                </a:solidFill>
              </a:rPr>
              <a:t>-  </a:t>
            </a:r>
            <a:r>
              <a:rPr lang="en-US" altLang="en-US" b="1" dirty="0" err="1" smtClean="0">
                <a:solidFill>
                  <a:srgbClr val="000099"/>
                </a:solidFill>
              </a:rPr>
              <a:t>ReNature</a:t>
            </a:r>
            <a:r>
              <a:rPr lang="en-US" altLang="en-US" b="1" dirty="0" smtClean="0">
                <a:solidFill>
                  <a:srgbClr val="000099"/>
                </a:solidFill>
              </a:rPr>
              <a:t>” </a:t>
            </a:r>
            <a:r>
              <a:rPr lang="bg-BG" altLang="en-US" b="1" dirty="0" smtClean="0">
                <a:solidFill>
                  <a:srgbClr val="000099"/>
                </a:solidFill>
              </a:rPr>
              <a:t>от настоящи и завършили вече наши студенти 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bg-BG" altLang="en-US" b="1" dirty="0" smtClean="0">
              <a:solidFill>
                <a:srgbClr val="000099"/>
              </a:solidFill>
            </a:endParaRPr>
          </a:p>
        </p:txBody>
      </p:sp>
      <p:pic>
        <p:nvPicPr>
          <p:cNvPr id="89092" name="Picture 5" descr="centar_za_vazrastni_h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700213"/>
            <a:ext cx="4495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6" descr="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92600"/>
            <a:ext cx="31686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7" descr="ar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149725"/>
            <a:ext cx="35274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 idx="4294967295"/>
          </p:nvPr>
        </p:nvSpPr>
        <p:spPr>
          <a:xfrm>
            <a:off x="0" y="333375"/>
            <a:ext cx="7772400" cy="735013"/>
          </a:xfrm>
        </p:spPr>
        <p:txBody>
          <a:bodyPr/>
          <a:lstStyle/>
          <a:p>
            <a:pPr eaLnBrk="1" hangingPunct="1"/>
            <a:r>
              <a:rPr lang="bg-BG" altLang="en-US" sz="2800" smtClean="0">
                <a:solidFill>
                  <a:srgbClr val="000099"/>
                </a:solidFill>
              </a:rPr>
              <a:t>Студентски инициативи</a:t>
            </a:r>
            <a:endParaRPr lang="bg-BG" altLang="en-US" sz="2800" smtClean="0"/>
          </a:p>
        </p:txBody>
      </p:sp>
      <p:sp>
        <p:nvSpPr>
          <p:cNvPr id="55299" name="Rectangle 1"/>
          <p:cNvSpPr>
            <a:spLocks noChangeArrowheads="1"/>
          </p:cNvSpPr>
          <p:nvPr/>
        </p:nvSpPr>
        <p:spPr bwMode="auto">
          <a:xfrm>
            <a:off x="323850" y="1341438"/>
            <a:ext cx="8496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  <a:defRPr/>
            </a:pPr>
            <a:endParaRPr lang="bg-BG" altLang="en-US" b="1" dirty="0">
              <a:solidFill>
                <a:srgbClr val="000099"/>
              </a:solidFill>
              <a:latin typeface="Corbel"/>
              <a:cs typeface="Arial" charset="0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g-BG" altLang="en-US" b="1" dirty="0">
                <a:solidFill>
                  <a:srgbClr val="000099"/>
                </a:solidFill>
                <a:latin typeface="Corbel"/>
                <a:cs typeface="Arial" charset="0"/>
              </a:rPr>
              <a:t> </a:t>
            </a:r>
          </a:p>
        </p:txBody>
      </p:sp>
      <p:pic>
        <p:nvPicPr>
          <p:cNvPr id="90116" name="Picture 6" descr="izloj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6484938" cy="477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>
          <a:xfrm>
            <a:off x="0" y="479425"/>
            <a:ext cx="7772400" cy="735013"/>
          </a:xfrm>
        </p:spPr>
        <p:txBody>
          <a:bodyPr/>
          <a:lstStyle/>
          <a:p>
            <a:pPr eaLnBrk="1" hangingPunct="1"/>
            <a:r>
              <a:rPr lang="bg-BG" altLang="en-US" sz="2800" smtClean="0">
                <a:solidFill>
                  <a:srgbClr val="000099"/>
                </a:solidFill>
              </a:rPr>
              <a:t>Студентски инициативи</a:t>
            </a:r>
            <a:endParaRPr lang="bg-BG" altLang="en-US" sz="2800" smtClean="0"/>
          </a:p>
        </p:txBody>
      </p:sp>
      <p:pic>
        <p:nvPicPr>
          <p:cNvPr id="91139" name="Picture 2" descr="C:\Documents and Settings\viviana\Desktop\iniCIATIVI\IMG_8442_thumb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51363"/>
            <a:ext cx="3051175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3"/>
          <p:cNvSpPr txBox="1">
            <a:spLocks noChangeArrowheads="1"/>
          </p:cNvSpPr>
          <p:nvPr/>
        </p:nvSpPr>
        <p:spPr bwMode="auto">
          <a:xfrm>
            <a:off x="323850" y="1484313"/>
            <a:ext cx="52562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en-US" sz="2000" b="1">
                <a:solidFill>
                  <a:srgbClr val="0E58C4"/>
                </a:solidFill>
              </a:rPr>
              <a:t>Проекти на студенти по Архитектура, представени на национални и международни състезания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en-US" sz="2000" u="sng"/>
          </a:p>
        </p:txBody>
      </p:sp>
      <p:pic>
        <p:nvPicPr>
          <p:cNvPr id="91141" name="Picture 8" descr="17_thumb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60575"/>
            <a:ext cx="302418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9" descr="FKCI_nagradaLQ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852738"/>
            <a:ext cx="5256213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 descr="att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1788"/>
            <a:ext cx="91440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4"/>
          <p:cNvSpPr txBox="1">
            <a:spLocks noChangeArrowheads="1"/>
          </p:cNvSpPr>
          <p:nvPr/>
        </p:nvSpPr>
        <p:spPr bwMode="auto">
          <a:xfrm>
            <a:off x="1560513" y="142875"/>
            <a:ext cx="56213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800" b="1">
                <a:solidFill>
                  <a:srgbClr val="000000"/>
                </a:solidFill>
                <a:latin typeface="Arial" charset="0"/>
                <a:cs typeface="Arial" charset="0"/>
              </a:rPr>
              <a:t>Академичен танцов театър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tical Scroll 3"/>
          <p:cNvSpPr/>
          <p:nvPr/>
        </p:nvSpPr>
        <p:spPr>
          <a:xfrm>
            <a:off x="-153988" y="1403350"/>
            <a:ext cx="9405938" cy="5265738"/>
          </a:xfrm>
          <a:prstGeom prst="verticalScroll">
            <a:avLst>
              <a:gd name="adj" fmla="val 13878"/>
            </a:avLst>
          </a:prstGeom>
          <a:solidFill>
            <a:srgbClr val="FFCE2D">
              <a:alpha val="65098"/>
            </a:srgbClr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395" name="Text Placeholder 1"/>
          <p:cNvSpPr>
            <a:spLocks noGrp="1"/>
          </p:cNvSpPr>
          <p:nvPr>
            <p:ph type="body" idx="4294967295"/>
          </p:nvPr>
        </p:nvSpPr>
        <p:spPr>
          <a:xfrm>
            <a:off x="914400" y="2005013"/>
            <a:ext cx="8229600" cy="48450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Висококачествено европейско образование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Модерен кампус, в непосредствена близост до морето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Международна академична среда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Програми за обмен, практики и стажове в България и чужбина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Богат избор на допълнителни курсове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Програми за финансиране на образованието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Програми, които насърчават развитието на студентите в областта на културата, науката, изкуството и спорта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Диплома, призната в Европейския Съюз и в света</a:t>
            </a:r>
            <a:r>
              <a:rPr lang="en-US" altLang="bg-BG" b="1" smtClean="0">
                <a:solidFill>
                  <a:srgbClr val="000000"/>
                </a:solidFill>
              </a:rPr>
              <a:t>;</a:t>
            </a:r>
            <a:endParaRPr lang="bg-BG" altLang="bg-BG" b="1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bg-BG" altLang="bg-BG" b="1" smtClean="0">
                <a:solidFill>
                  <a:srgbClr val="000000"/>
                </a:solidFill>
              </a:rPr>
              <a:t>Възможности за професионално развитие в глобален аспект</a:t>
            </a:r>
            <a:r>
              <a:rPr lang="en-US" altLang="bg-BG" smtClean="0">
                <a:solidFill>
                  <a:srgbClr val="000000"/>
                </a:solidFill>
              </a:rPr>
              <a:t>.</a:t>
            </a:r>
            <a:endParaRPr lang="bg-BG" altLang="bg-BG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bg-BG" altLang="bg-BG" smtClean="0">
              <a:solidFill>
                <a:srgbClr val="000000"/>
              </a:solidFill>
            </a:endParaRPr>
          </a:p>
        </p:txBody>
      </p:sp>
      <p:sp>
        <p:nvSpPr>
          <p:cNvPr id="59396" name="Title 2"/>
          <p:cNvSpPr>
            <a:spLocks noGrp="1"/>
          </p:cNvSpPr>
          <p:nvPr>
            <p:ph type="title" idx="4294967295"/>
          </p:nvPr>
        </p:nvSpPr>
        <p:spPr>
          <a:xfrm>
            <a:off x="914400" y="1020763"/>
            <a:ext cx="8229600" cy="1143000"/>
          </a:xfrm>
        </p:spPr>
        <p:txBody>
          <a:bodyPr/>
          <a:lstStyle/>
          <a:p>
            <a:pPr eaLnBrk="1" hangingPunct="1"/>
            <a:r>
              <a:rPr lang="bg-BG" altLang="bg-BG" sz="2000" dirty="0" smtClean="0">
                <a:solidFill>
                  <a:srgbClr val="000000"/>
                </a:solidFill>
              </a:rPr>
              <a:t>ПРЕИМУЩЕСТВА НА ВСУ</a:t>
            </a:r>
            <a:r>
              <a:rPr lang="en-US" altLang="bg-BG" sz="2000" dirty="0" smtClean="0">
                <a:solidFill>
                  <a:srgbClr val="000000"/>
                </a:solidFill>
              </a:rPr>
              <a:t>(</a:t>
            </a:r>
            <a:r>
              <a:rPr lang="bg-BG" altLang="bg-BG" sz="2000" dirty="0" smtClean="0">
                <a:solidFill>
                  <a:srgbClr val="000000"/>
                </a:solidFill>
              </a:rPr>
              <a:t>3</a:t>
            </a:r>
            <a:r>
              <a:rPr lang="en-US" altLang="bg-BG" sz="2000" dirty="0" smtClean="0">
                <a:solidFill>
                  <a:srgbClr val="000000"/>
                </a:solidFill>
              </a:rPr>
              <a:t>)</a:t>
            </a:r>
            <a:r>
              <a:rPr lang="bg-BG" altLang="bg-BG" sz="2000" dirty="0" smtClean="0"/>
              <a:t/>
            </a:r>
            <a:br>
              <a:rPr lang="bg-BG" altLang="bg-BG" sz="2000" dirty="0" smtClean="0"/>
            </a:br>
            <a:endParaRPr lang="bg-BG" altLang="bg-BG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950"/>
            <a:ext cx="1730375" cy="1235075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965200"/>
            <a:ext cx="1709737" cy="2397125"/>
          </a:xfrm>
          <a:prstGeom prst="rect">
            <a:avLst/>
          </a:prstGeom>
          <a:noFill/>
          <a:ln w="28575">
            <a:solidFill>
              <a:srgbClr val="0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399" name="Group 6"/>
          <p:cNvGrpSpPr>
            <a:grpSpLocks/>
          </p:cNvGrpSpPr>
          <p:nvPr/>
        </p:nvGrpSpPr>
        <p:grpSpPr bwMode="auto">
          <a:xfrm>
            <a:off x="2770188" y="33338"/>
            <a:ext cx="6373812" cy="881062"/>
            <a:chOff x="3454400" y="43884"/>
            <a:chExt cx="5689600" cy="1400269"/>
          </a:xfrm>
        </p:grpSpPr>
        <p:sp>
          <p:nvSpPr>
            <p:cNvPr id="59401" name="Text Box 6"/>
            <p:cNvSpPr txBox="1">
              <a:spLocks noChangeArrowheads="1"/>
            </p:cNvSpPr>
            <p:nvPr/>
          </p:nvSpPr>
          <p:spPr bwMode="auto">
            <a:xfrm>
              <a:off x="3454400" y="43884"/>
              <a:ext cx="5689600" cy="1400269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 </a:t>
              </a:r>
              <a:r>
                <a:rPr lang="bg-BG" altLang="bg-BG" sz="3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  <a:endParaRPr lang="bg-BG" altLang="bg-BG" sz="2000" b="1"/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bg-BG" altLang="bg-BG" sz="2200" b="1"/>
            </a:p>
          </p:txBody>
        </p:sp>
        <p:pic>
          <p:nvPicPr>
            <p:cNvPr id="59402" name="Picture 7" descr="vfu-logo-we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082" y="178345"/>
              <a:ext cx="647700" cy="1131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6038"/>
            <a:ext cx="8985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at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60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2208213" y="142875"/>
            <a:ext cx="5048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800" b="1">
                <a:solidFill>
                  <a:srgbClr val="000000"/>
                </a:solidFill>
                <a:latin typeface="Arial" charset="0"/>
                <a:cs typeface="Arial" charset="0"/>
              </a:rPr>
              <a:t>Академичен танцов театър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9144000" cy="61229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sp>
        <p:nvSpPr>
          <p:cNvPr id="94211" name="TextBox 1"/>
          <p:cNvSpPr txBox="1">
            <a:spLocks noChangeArrowheads="1"/>
          </p:cNvSpPr>
          <p:nvPr/>
        </p:nvSpPr>
        <p:spPr bwMode="auto">
          <a:xfrm>
            <a:off x="1317625" y="76200"/>
            <a:ext cx="5876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400" b="1">
                <a:latin typeface="Arial" charset="0"/>
              </a:rPr>
              <a:t>Майсторски  класове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C:\Users\rector\AppData\Local\Microsoft\Windows\Temporary Internet Files\Content.Outlook\JZGOEH0R\20130517-DSC_66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C:\Users\rector\AppData\Local\Microsoft\Windows\Temporary Internet Files\Content.Outlook\JZGOEH0R\20130519-DSC_67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rector\AppData\Local\Microsoft\Windows\Temporary Internet Files\Content.Outlook\JZGOEH0R\20130519-DSC_6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6550"/>
            <a:ext cx="7694612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41325" y="-228600"/>
            <a:ext cx="9753600" cy="7315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8785">
            <a:off x="-427038" y="442913"/>
            <a:ext cx="5648326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Rectangle 2"/>
          <p:cNvSpPr>
            <a:spLocks noChangeArrowheads="1"/>
          </p:cNvSpPr>
          <p:nvPr/>
        </p:nvSpPr>
        <p:spPr bwMode="auto">
          <a:xfrm rot="-1346480">
            <a:off x="-52388" y="1371600"/>
            <a:ext cx="468471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sz="2000" b="1">
                <a:solidFill>
                  <a:srgbClr val="FF0000"/>
                </a:solidFill>
              </a:rPr>
              <a:t>Ние можем да гарантирае своето </a:t>
            </a:r>
            <a:r>
              <a:rPr lang="ru-RU" altLang="bg-BG" b="1">
                <a:solidFill>
                  <a:srgbClr val="FF0000"/>
                </a:solidFill>
              </a:rPr>
              <a:t>,</a:t>
            </a:r>
            <a:endParaRPr lang="bg-BG" altLang="bg-BG" b="1">
              <a:solidFill>
                <a:srgbClr val="FF0000"/>
              </a:solidFill>
            </a:endParaRPr>
          </a:p>
        </p:txBody>
      </p:sp>
      <p:sp>
        <p:nvSpPr>
          <p:cNvPr id="99334" name="Rectangle 3"/>
          <p:cNvSpPr>
            <a:spLocks noChangeArrowheads="1"/>
          </p:cNvSpPr>
          <p:nvPr/>
        </p:nvSpPr>
        <p:spPr bwMode="auto">
          <a:xfrm rot="-1342840">
            <a:off x="168275" y="1655763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sz="2000" b="1">
                <a:solidFill>
                  <a:srgbClr val="FF3300"/>
                </a:solidFill>
              </a:rPr>
              <a:t>ако държим летвата високо и сме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bg-BG" sz="2000" b="1">
                <a:solidFill>
                  <a:srgbClr val="FF3300"/>
                </a:solidFill>
              </a:rPr>
              <a:t>готови да я прескочим !!!</a:t>
            </a:r>
          </a:p>
        </p:txBody>
      </p:sp>
      <p:sp>
        <p:nvSpPr>
          <p:cNvPr id="99335" name="TextBox 4"/>
          <p:cNvSpPr txBox="1">
            <a:spLocks noChangeArrowheads="1"/>
          </p:cNvSpPr>
          <p:nvPr/>
        </p:nvSpPr>
        <p:spPr bwMode="auto">
          <a:xfrm>
            <a:off x="8378825" y="4079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bg-BG" altLang="bg-BG">
              <a:latin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ilen\Desktop\PPt new\петьо снимки\VSU_Vazdushni_2011\VSU_Vazdushni_2011\20111003-DSC_940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715657" y="1353715"/>
            <a:ext cx="5428343" cy="36064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0355" name="Picture 8" descr="ISO9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5875338"/>
            <a:ext cx="1871662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WordArt 14"/>
          <p:cNvSpPr>
            <a:spLocks noChangeArrowheads="1" noChangeShapeType="1" noTextEdit="1"/>
          </p:cNvSpPr>
          <p:nvPr/>
        </p:nvSpPr>
        <p:spPr bwMode="auto">
          <a:xfrm>
            <a:off x="4572000" y="6145213"/>
            <a:ext cx="1933575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bg-BG" sz="1600" kern="10"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Акредитиран от НАОА</a:t>
            </a:r>
            <a:endParaRPr lang="en-US" sz="1600" kern="10"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100357" name="Group 11"/>
          <p:cNvGrpSpPr>
            <a:grpSpLocks/>
          </p:cNvGrpSpPr>
          <p:nvPr/>
        </p:nvGrpSpPr>
        <p:grpSpPr bwMode="auto">
          <a:xfrm>
            <a:off x="0" y="0"/>
            <a:ext cx="9144000" cy="1250950"/>
            <a:chOff x="0" y="96"/>
            <a:chExt cx="5760" cy="788"/>
          </a:xfrm>
        </p:grpSpPr>
        <p:sp>
          <p:nvSpPr>
            <p:cNvPr id="100365" name="Text Box 12"/>
            <p:cNvSpPr txBox="1">
              <a:spLocks noChangeArrowheads="1"/>
            </p:cNvSpPr>
            <p:nvPr/>
          </p:nvSpPr>
          <p:spPr bwMode="auto">
            <a:xfrm>
              <a:off x="0" y="96"/>
              <a:ext cx="5760" cy="601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1600" b="1">
                  <a:solidFill>
                    <a:srgbClr val="006666"/>
                  </a:solidFill>
                </a:rPr>
                <a:t>   </a:t>
              </a:r>
              <a:r>
                <a:rPr lang="en-US" altLang="bg-BG" sz="1600" b="1">
                  <a:solidFill>
                    <a:srgbClr val="006666"/>
                  </a:solidFill>
                </a:rPr>
                <a:t>          </a:t>
              </a:r>
              <a:r>
                <a:rPr lang="bg-BG" altLang="bg-BG" sz="1600" b="1">
                  <a:solidFill>
                    <a:srgbClr val="006666"/>
                  </a:solidFill>
                </a:rPr>
                <a:t>ВАРНЕНСКИ СВОБОДЕН УНИВЕРСИТЕТ “ЧЕРНОРИЗЕЦ ХРАБЪР</a:t>
              </a:r>
              <a:endParaRPr lang="bg-BG" altLang="bg-BG" sz="1600" b="1"/>
            </a:p>
          </p:txBody>
        </p:sp>
        <p:pic>
          <p:nvPicPr>
            <p:cNvPr id="100366" name="Picture 13" descr="vfu-logo-we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" y="344"/>
              <a:ext cx="408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358" name="Picture 14" descr="v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4138"/>
            <a:ext cx="3867150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9" name="Rectangle 12"/>
          <p:cNvSpPr>
            <a:spLocks noChangeArrowheads="1"/>
          </p:cNvSpPr>
          <p:nvPr/>
        </p:nvSpPr>
        <p:spPr bwMode="auto">
          <a:xfrm>
            <a:off x="4043363" y="1470025"/>
            <a:ext cx="510063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bg-BG" sz="1000">
                <a:solidFill>
                  <a:schemeClr val="bg1"/>
                </a:solidFill>
                <a:cs typeface="Arial" charset="0"/>
              </a:rPr>
              <a:t> </a:t>
            </a:r>
            <a:r>
              <a:rPr lang="bg-BG" altLang="bg-BG" sz="1400" b="1" i="1">
                <a:solidFill>
                  <a:schemeClr val="bg1"/>
                </a:solidFill>
                <a:cs typeface="Arial" charset="0"/>
              </a:rPr>
              <a:t>От нас започва морето на вашите мечти...</a:t>
            </a:r>
          </a:p>
        </p:txBody>
      </p:sp>
      <p:sp>
        <p:nvSpPr>
          <p:cNvPr id="100360" name="Text Placeholder 1"/>
          <p:cNvSpPr txBox="1">
            <a:spLocks/>
          </p:cNvSpPr>
          <p:nvPr/>
        </p:nvSpPr>
        <p:spPr bwMode="auto">
          <a:xfrm>
            <a:off x="4297363" y="4724400"/>
            <a:ext cx="550068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bg-BG" sz="1400" b="1" dirty="0" smtClean="0">
                <a:solidFill>
                  <a:srgbClr val="000000"/>
                </a:solidFill>
                <a:hlinkClick r:id="rId6"/>
              </a:rPr>
              <a:t>https://</a:t>
            </a:r>
            <a:r>
              <a:rPr lang="en-US" altLang="bg-BG" sz="1400" b="1" dirty="0">
                <a:solidFill>
                  <a:srgbClr val="000000"/>
                </a:solidFill>
                <a:hlinkClick r:id="rId6"/>
              </a:rPr>
              <a:t>www.vfu.bg</a:t>
            </a:r>
            <a:r>
              <a:rPr lang="en-US" altLang="bg-BG" sz="1400" b="1" dirty="0">
                <a:solidFill>
                  <a:srgbClr val="000000"/>
                </a:solidFill>
              </a:rPr>
              <a:t>				</a:t>
            </a:r>
            <a:r>
              <a:rPr lang="en-US" altLang="bg-BG" sz="1000" b="1" dirty="0">
                <a:solidFill>
                  <a:srgbClr val="000000"/>
                </a:solidFill>
              </a:rPr>
              <a:t>		</a:t>
            </a:r>
            <a:endParaRPr lang="bg-BG" altLang="bg-BG" sz="1000" dirty="0">
              <a:solidFill>
                <a:srgbClr val="000000"/>
              </a:solidFill>
            </a:endParaRPr>
          </a:p>
        </p:txBody>
      </p:sp>
      <p:pic>
        <p:nvPicPr>
          <p:cNvPr id="100361" name="Picture 6" descr="glav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0"/>
            <a:ext cx="1200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2" descr="C:\Users\c7d8k-4y3j3-d8rqx-gj\Desktop\h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0913"/>
            <a:ext cx="1587500" cy="827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800000">
            <a:off x="2094008" y="3662378"/>
            <a:ext cx="1791863" cy="216202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angle 9"/>
          <p:cNvSpPr/>
          <p:nvPr/>
        </p:nvSpPr>
        <p:spPr>
          <a:xfrm rot="10800000">
            <a:off x="5487475" y="3662378"/>
            <a:ext cx="1791863" cy="216202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/>
          <p:nvPr/>
        </p:nvSpPr>
        <p:spPr>
          <a:xfrm rot="10800000">
            <a:off x="5487474" y="5338778"/>
            <a:ext cx="1791863" cy="2162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angle 7"/>
          <p:cNvSpPr/>
          <p:nvPr/>
        </p:nvSpPr>
        <p:spPr>
          <a:xfrm rot="10800000">
            <a:off x="2094009" y="1825927"/>
            <a:ext cx="1791863" cy="216202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2" name="Diagram 1"/>
          <p:cNvGraphicFramePr/>
          <p:nvPr/>
        </p:nvGraphicFramePr>
        <p:xfrm>
          <a:off x="171450" y="1324429"/>
          <a:ext cx="8801100" cy="546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0431" name="TextBox 2"/>
          <p:cNvSpPr txBox="1">
            <a:spLocks noChangeArrowheads="1"/>
          </p:cNvSpPr>
          <p:nvPr/>
        </p:nvSpPr>
        <p:spPr bwMode="auto">
          <a:xfrm>
            <a:off x="6735763" y="3408363"/>
            <a:ext cx="2036762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600" b="1">
                <a:solidFill>
                  <a:srgbClr val="002060"/>
                </a:solidFill>
              </a:rPr>
              <a:t>Европейски стандарти в образователния процес и ученето през целия живот</a:t>
            </a:r>
          </a:p>
        </p:txBody>
      </p:sp>
      <p:sp>
        <p:nvSpPr>
          <p:cNvPr id="60432" name="Rectangle 14"/>
          <p:cNvSpPr>
            <a:spLocks noChangeArrowheads="1"/>
          </p:cNvSpPr>
          <p:nvPr/>
        </p:nvSpPr>
        <p:spPr bwMode="auto">
          <a:xfrm>
            <a:off x="0" y="107156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2000" b="1"/>
              <a:t>МИСИЯ </a:t>
            </a:r>
          </a:p>
        </p:txBody>
      </p:sp>
      <p:grpSp>
        <p:nvGrpSpPr>
          <p:cNvPr id="60433" name="Group 6"/>
          <p:cNvGrpSpPr>
            <a:grpSpLocks/>
          </p:cNvGrpSpPr>
          <p:nvPr/>
        </p:nvGrpSpPr>
        <p:grpSpPr bwMode="auto">
          <a:xfrm>
            <a:off x="2770188" y="14288"/>
            <a:ext cx="6373812" cy="881062"/>
            <a:chOff x="3300182" y="-529410"/>
            <a:chExt cx="5689600" cy="1400269"/>
          </a:xfrm>
        </p:grpSpPr>
        <p:sp>
          <p:nvSpPr>
            <p:cNvPr id="60434" name="Text Box 6"/>
            <p:cNvSpPr txBox="1">
              <a:spLocks noChangeArrowheads="1"/>
            </p:cNvSpPr>
            <p:nvPr/>
          </p:nvSpPr>
          <p:spPr bwMode="auto">
            <a:xfrm>
              <a:off x="3300182" y="-529410"/>
              <a:ext cx="5689600" cy="1400269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2200" b="1">
                  <a:solidFill>
                    <a:srgbClr val="006666"/>
                  </a:solidFill>
                </a:rPr>
                <a:t>  </a:t>
              </a:r>
              <a:r>
                <a:rPr lang="bg-BG" altLang="bg-BG" sz="3200" b="1">
                  <a:solidFill>
                    <a:srgbClr val="006666"/>
                  </a:solidFill>
                </a:rPr>
                <a:t> </a:t>
              </a:r>
              <a:r>
                <a:rPr lang="bg-BG" altLang="bg-BG" sz="2000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sz="2000" b="1">
                  <a:solidFill>
                    <a:srgbClr val="006666"/>
                  </a:solidFill>
                </a:rPr>
                <a:t>“</a:t>
              </a:r>
              <a:r>
                <a:rPr lang="bg-BG" altLang="bg-BG" sz="2000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sz="2000" b="1">
                  <a:solidFill>
                    <a:srgbClr val="006666"/>
                  </a:solidFill>
                </a:rPr>
                <a:t>”</a:t>
              </a:r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bg-BG" altLang="bg-BG" sz="2200" b="1"/>
            </a:p>
          </p:txBody>
        </p:sp>
        <p:pic>
          <p:nvPicPr>
            <p:cNvPr id="60435" name="Picture 7" descr="vfu-logo-we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62" y="-425213"/>
              <a:ext cx="780220" cy="1032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oup 19"/>
          <p:cNvGrpSpPr>
            <a:grpSpLocks/>
          </p:cNvGrpSpPr>
          <p:nvPr/>
        </p:nvGrpSpPr>
        <p:grpSpPr bwMode="auto">
          <a:xfrm>
            <a:off x="2884488" y="36513"/>
            <a:ext cx="5768975" cy="1054100"/>
            <a:chOff x="3454400" y="44692"/>
            <a:chExt cx="5768295" cy="1474261"/>
          </a:xfrm>
        </p:grpSpPr>
        <p:sp>
          <p:nvSpPr>
            <p:cNvPr id="61460" name="Text Box 6"/>
            <p:cNvSpPr txBox="1">
              <a:spLocks noChangeArrowheads="1"/>
            </p:cNvSpPr>
            <p:nvPr/>
          </p:nvSpPr>
          <p:spPr bwMode="auto">
            <a:xfrm>
              <a:off x="3454400" y="44692"/>
              <a:ext cx="5688929" cy="1474261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sz="1300" b="1">
                  <a:solidFill>
                    <a:srgbClr val="006666"/>
                  </a:solidFill>
                </a:rPr>
                <a:t>  </a:t>
              </a:r>
              <a:r>
                <a:rPr lang="bg-BG" altLang="bg-BG" b="1">
                  <a:solidFill>
                    <a:srgbClr val="006666"/>
                  </a:solidFill>
                </a:rPr>
                <a:t>ВАРНЕНСКИ СВОБОДЕН УНИВЕРСИТЕТ	</a:t>
              </a:r>
              <a:r>
                <a:rPr lang="en-US" altLang="bg-BG" b="1">
                  <a:solidFill>
                    <a:srgbClr val="006666"/>
                  </a:solidFill>
                </a:rPr>
                <a:t>“</a:t>
              </a:r>
              <a:r>
                <a:rPr lang="bg-BG" altLang="bg-BG" b="1">
                  <a:solidFill>
                    <a:srgbClr val="006666"/>
                  </a:solidFill>
                </a:rPr>
                <a:t>ЧЕРНОРИЗЕЦ ХРАБЪР</a:t>
              </a:r>
              <a:r>
                <a:rPr lang="en-US" altLang="bg-BG" b="1">
                  <a:solidFill>
                    <a:srgbClr val="006666"/>
                  </a:solidFill>
                </a:rPr>
                <a:t>”</a:t>
              </a:r>
              <a:endParaRPr lang="bg-BG" altLang="bg-BG" b="1"/>
            </a:p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endParaRPr lang="bg-BG" altLang="bg-BG" b="1"/>
            </a:p>
          </p:txBody>
        </p:sp>
        <p:pic>
          <p:nvPicPr>
            <p:cNvPr id="61461" name="Picture 7" descr="vfu-logo-we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4995" y="339360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9586" name="Freeform 2"/>
          <p:cNvSpPr>
            <a:spLocks/>
          </p:cNvSpPr>
          <p:nvPr/>
        </p:nvSpPr>
        <p:spPr bwMode="gray">
          <a:xfrm>
            <a:off x="3779838" y="765175"/>
            <a:ext cx="2808287" cy="3100388"/>
          </a:xfrm>
          <a:custGeom>
            <a:avLst/>
            <a:gdLst>
              <a:gd name="T0" fmla="*/ 2147483647 w 1470"/>
              <a:gd name="T1" fmla="*/ 2147483647 h 2346"/>
              <a:gd name="T2" fmla="*/ 2147483647 w 1470"/>
              <a:gd name="T3" fmla="*/ 2147483647 h 2346"/>
              <a:gd name="T4" fmla="*/ 2147483647 w 1470"/>
              <a:gd name="T5" fmla="*/ 2147483647 h 2346"/>
              <a:gd name="T6" fmla="*/ 2147483647 w 1470"/>
              <a:gd name="T7" fmla="*/ 2147483647 h 2346"/>
              <a:gd name="T8" fmla="*/ 2147483647 w 1470"/>
              <a:gd name="T9" fmla="*/ 2147483647 h 2346"/>
              <a:gd name="T10" fmla="*/ 2147483647 w 1470"/>
              <a:gd name="T11" fmla="*/ 2147483647 h 2346"/>
              <a:gd name="T12" fmla="*/ 2147483647 w 1470"/>
              <a:gd name="T13" fmla="*/ 2147483647 h 2346"/>
              <a:gd name="T14" fmla="*/ 2147483647 w 1470"/>
              <a:gd name="T15" fmla="*/ 2147483647 h 2346"/>
              <a:gd name="T16" fmla="*/ 2147483647 w 1470"/>
              <a:gd name="T17" fmla="*/ 2147483647 h 2346"/>
              <a:gd name="T18" fmla="*/ 2147483647 w 1470"/>
              <a:gd name="T19" fmla="*/ 2147483647 h 2346"/>
              <a:gd name="T20" fmla="*/ 2147483647 w 1470"/>
              <a:gd name="T21" fmla="*/ 2147483647 h 2346"/>
              <a:gd name="T22" fmla="*/ 2147483647 w 1470"/>
              <a:gd name="T23" fmla="*/ 2147483647 h 2346"/>
              <a:gd name="T24" fmla="*/ 2147483647 w 1470"/>
              <a:gd name="T25" fmla="*/ 2147483647 h 2346"/>
              <a:gd name="T26" fmla="*/ 2147483647 w 1470"/>
              <a:gd name="T27" fmla="*/ 2147483647 h 2346"/>
              <a:gd name="T28" fmla="*/ 2147483647 w 1470"/>
              <a:gd name="T29" fmla="*/ 2147483647 h 2346"/>
              <a:gd name="T30" fmla="*/ 2147483647 w 1470"/>
              <a:gd name="T31" fmla="*/ 2147483647 h 2346"/>
              <a:gd name="T32" fmla="*/ 2147483647 w 1470"/>
              <a:gd name="T33" fmla="*/ 2147483647 h 2346"/>
              <a:gd name="T34" fmla="*/ 2147483647 w 1470"/>
              <a:gd name="T35" fmla="*/ 2147483647 h 2346"/>
              <a:gd name="T36" fmla="*/ 2147483647 w 1470"/>
              <a:gd name="T37" fmla="*/ 2147483647 h 2346"/>
              <a:gd name="T38" fmla="*/ 2147483647 w 1470"/>
              <a:gd name="T39" fmla="*/ 2147483647 h 2346"/>
              <a:gd name="T40" fmla="*/ 2147483647 w 1470"/>
              <a:gd name="T41" fmla="*/ 2147483647 h 2346"/>
              <a:gd name="T42" fmla="*/ 2147483647 w 1470"/>
              <a:gd name="T43" fmla="*/ 2147483647 h 2346"/>
              <a:gd name="T44" fmla="*/ 2147483647 w 1470"/>
              <a:gd name="T45" fmla="*/ 2147483647 h 2346"/>
              <a:gd name="T46" fmla="*/ 2147483647 w 1470"/>
              <a:gd name="T47" fmla="*/ 2147483647 h 2346"/>
              <a:gd name="T48" fmla="*/ 2147483647 w 1470"/>
              <a:gd name="T49" fmla="*/ 2147483647 h 2346"/>
              <a:gd name="T50" fmla="*/ 2147483647 w 1470"/>
              <a:gd name="T51" fmla="*/ 2147483647 h 2346"/>
              <a:gd name="T52" fmla="*/ 2147483647 w 1470"/>
              <a:gd name="T53" fmla="*/ 2147483647 h 2346"/>
              <a:gd name="T54" fmla="*/ 2147483647 w 1470"/>
              <a:gd name="T55" fmla="*/ 2147483647 h 2346"/>
              <a:gd name="T56" fmla="*/ 2147483647 w 1470"/>
              <a:gd name="T57" fmla="*/ 2147483647 h 2346"/>
              <a:gd name="T58" fmla="*/ 2147483647 w 1470"/>
              <a:gd name="T59" fmla="*/ 2147483647 h 2346"/>
              <a:gd name="T60" fmla="*/ 2147483647 w 1470"/>
              <a:gd name="T61" fmla="*/ 2147483647 h 2346"/>
              <a:gd name="T62" fmla="*/ 2147483647 w 1470"/>
              <a:gd name="T63" fmla="*/ 2147483647 h 2346"/>
              <a:gd name="T64" fmla="*/ 2147483647 w 1470"/>
              <a:gd name="T65" fmla="*/ 2147483647 h 2346"/>
              <a:gd name="T66" fmla="*/ 2147483647 w 1470"/>
              <a:gd name="T67" fmla="*/ 2147483647 h 2346"/>
              <a:gd name="T68" fmla="*/ 2147483647 w 1470"/>
              <a:gd name="T69" fmla="*/ 2147483647 h 2346"/>
              <a:gd name="T70" fmla="*/ 2147483647 w 1470"/>
              <a:gd name="T71" fmla="*/ 2147483647 h 2346"/>
              <a:gd name="T72" fmla="*/ 2147483647 w 1470"/>
              <a:gd name="T73" fmla="*/ 2147483647 h 2346"/>
              <a:gd name="T74" fmla="*/ 2147483647 w 1470"/>
              <a:gd name="T75" fmla="*/ 2147483647 h 2346"/>
              <a:gd name="T76" fmla="*/ 2147483647 w 1470"/>
              <a:gd name="T77" fmla="*/ 2147483647 h 2346"/>
              <a:gd name="T78" fmla="*/ 2147483647 w 1470"/>
              <a:gd name="T79" fmla="*/ 2147483647 h 2346"/>
              <a:gd name="T80" fmla="*/ 2147483647 w 1470"/>
              <a:gd name="T81" fmla="*/ 2147483647 h 2346"/>
              <a:gd name="T82" fmla="*/ 2147483647 w 1470"/>
              <a:gd name="T83" fmla="*/ 2147483647 h 2346"/>
              <a:gd name="T84" fmla="*/ 2147483647 w 1470"/>
              <a:gd name="T85" fmla="*/ 2147483647 h 2346"/>
              <a:gd name="T86" fmla="*/ 2147483647 w 1470"/>
              <a:gd name="T87" fmla="*/ 2147483647 h 2346"/>
              <a:gd name="T88" fmla="*/ 2147483647 w 1470"/>
              <a:gd name="T89" fmla="*/ 2147483647 h 2346"/>
              <a:gd name="T90" fmla="*/ 2147483647 w 1470"/>
              <a:gd name="T91" fmla="*/ 2147483647 h 2346"/>
              <a:gd name="T92" fmla="*/ 2147483647 w 1470"/>
              <a:gd name="T93" fmla="*/ 2147483647 h 2346"/>
              <a:gd name="T94" fmla="*/ 2147483647 w 1470"/>
              <a:gd name="T95" fmla="*/ 2147483647 h 2346"/>
              <a:gd name="T96" fmla="*/ 2147483647 w 1470"/>
              <a:gd name="T97" fmla="*/ 2147483647 h 2346"/>
              <a:gd name="T98" fmla="*/ 2147483647 w 1470"/>
              <a:gd name="T99" fmla="*/ 2147483647 h 2346"/>
              <a:gd name="T100" fmla="*/ 2147483647 w 1470"/>
              <a:gd name="T101" fmla="*/ 2147483647 h 2346"/>
              <a:gd name="T102" fmla="*/ 2147483647 w 1470"/>
              <a:gd name="T103" fmla="*/ 2147483647 h 23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4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4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39"/>
                </a:lnTo>
                <a:lnTo>
                  <a:pt x="835" y="2266"/>
                </a:lnTo>
                <a:lnTo>
                  <a:pt x="806" y="2290"/>
                </a:lnTo>
                <a:lnTo>
                  <a:pt x="783" y="2309"/>
                </a:lnTo>
                <a:lnTo>
                  <a:pt x="763" y="2325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5"/>
                </a:lnTo>
                <a:lnTo>
                  <a:pt x="688" y="2309"/>
                </a:lnTo>
                <a:lnTo>
                  <a:pt x="665" y="2290"/>
                </a:lnTo>
                <a:lnTo>
                  <a:pt x="636" y="2266"/>
                </a:lnTo>
                <a:lnTo>
                  <a:pt x="604" y="2239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4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4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8"/>
                </a:lnTo>
                <a:lnTo>
                  <a:pt x="13" y="1025"/>
                </a:lnTo>
                <a:lnTo>
                  <a:pt x="27" y="954"/>
                </a:lnTo>
                <a:lnTo>
                  <a:pt x="48" y="884"/>
                </a:lnTo>
                <a:lnTo>
                  <a:pt x="71" y="815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4"/>
                </a:lnTo>
                <a:lnTo>
                  <a:pt x="452" y="251"/>
                </a:lnTo>
                <a:lnTo>
                  <a:pt x="493" y="210"/>
                </a:lnTo>
                <a:lnTo>
                  <a:pt x="532" y="170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0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4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5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5"/>
                </a:lnTo>
                <a:lnTo>
                  <a:pt x="1467" y="1098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53B749"/>
              </a:gs>
              <a:gs pos="100000">
                <a:srgbClr val="C6E7C2"/>
              </a:gs>
            </a:gsLst>
            <a:lin ang="54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+mn-lt"/>
            </a:endParaRPr>
          </a:p>
        </p:txBody>
      </p:sp>
      <p:sp>
        <p:nvSpPr>
          <p:cNvPr id="579587" name="Freeform 3"/>
          <p:cNvSpPr>
            <a:spLocks/>
          </p:cNvSpPr>
          <p:nvPr/>
        </p:nvSpPr>
        <p:spPr bwMode="gray">
          <a:xfrm rot="575181">
            <a:off x="1116013" y="2206625"/>
            <a:ext cx="4427537" cy="1712913"/>
          </a:xfrm>
          <a:custGeom>
            <a:avLst/>
            <a:gdLst>
              <a:gd name="T0" fmla="*/ 2147483647 w 2032"/>
              <a:gd name="T1" fmla="*/ 2147483647 h 1536"/>
              <a:gd name="T2" fmla="*/ 2147483647 w 2032"/>
              <a:gd name="T3" fmla="*/ 2147483647 h 1536"/>
              <a:gd name="T4" fmla="*/ 2147483647 w 2032"/>
              <a:gd name="T5" fmla="*/ 2147483647 h 1536"/>
              <a:gd name="T6" fmla="*/ 2147483647 w 2032"/>
              <a:gd name="T7" fmla="*/ 2147483647 h 1536"/>
              <a:gd name="T8" fmla="*/ 2147483647 w 2032"/>
              <a:gd name="T9" fmla="*/ 2147483647 h 1536"/>
              <a:gd name="T10" fmla="*/ 2147483647 w 2032"/>
              <a:gd name="T11" fmla="*/ 2147483647 h 1536"/>
              <a:gd name="T12" fmla="*/ 2147483647 w 2032"/>
              <a:gd name="T13" fmla="*/ 2147483647 h 1536"/>
              <a:gd name="T14" fmla="*/ 2147483647 w 2032"/>
              <a:gd name="T15" fmla="*/ 2147483647 h 1536"/>
              <a:gd name="T16" fmla="*/ 2147483647 w 2032"/>
              <a:gd name="T17" fmla="*/ 2147483647 h 1536"/>
              <a:gd name="T18" fmla="*/ 2147483647 w 2032"/>
              <a:gd name="T19" fmla="*/ 2147483647 h 1536"/>
              <a:gd name="T20" fmla="*/ 2147483647 w 2032"/>
              <a:gd name="T21" fmla="*/ 2147483647 h 1536"/>
              <a:gd name="T22" fmla="*/ 2147483647 w 2032"/>
              <a:gd name="T23" fmla="*/ 2147483647 h 1536"/>
              <a:gd name="T24" fmla="*/ 2147483647 w 2032"/>
              <a:gd name="T25" fmla="*/ 2147483647 h 1536"/>
              <a:gd name="T26" fmla="*/ 2147483647 w 2032"/>
              <a:gd name="T27" fmla="*/ 2147483647 h 1536"/>
              <a:gd name="T28" fmla="*/ 2147483647 w 2032"/>
              <a:gd name="T29" fmla="*/ 2147483647 h 1536"/>
              <a:gd name="T30" fmla="*/ 2147483647 w 2032"/>
              <a:gd name="T31" fmla="*/ 2147483647 h 1536"/>
              <a:gd name="T32" fmla="*/ 2147483647 w 2032"/>
              <a:gd name="T33" fmla="*/ 2147483647 h 1536"/>
              <a:gd name="T34" fmla="*/ 2147483647 w 2032"/>
              <a:gd name="T35" fmla="*/ 2147483647 h 1536"/>
              <a:gd name="T36" fmla="*/ 2147483647 w 2032"/>
              <a:gd name="T37" fmla="*/ 2147483647 h 1536"/>
              <a:gd name="T38" fmla="*/ 2147483647 w 2032"/>
              <a:gd name="T39" fmla="*/ 2147483647 h 1536"/>
              <a:gd name="T40" fmla="*/ 2147483647 w 2032"/>
              <a:gd name="T41" fmla="*/ 2147483647 h 1536"/>
              <a:gd name="T42" fmla="*/ 2147483647 w 2032"/>
              <a:gd name="T43" fmla="*/ 2147483647 h 1536"/>
              <a:gd name="T44" fmla="*/ 2147483647 w 2032"/>
              <a:gd name="T45" fmla="*/ 2147483647 h 1536"/>
              <a:gd name="T46" fmla="*/ 2147483647 w 2032"/>
              <a:gd name="T47" fmla="*/ 2147483647 h 1536"/>
              <a:gd name="T48" fmla="*/ 2147483647 w 2032"/>
              <a:gd name="T49" fmla="*/ 2147483647 h 1536"/>
              <a:gd name="T50" fmla="*/ 2147483647 w 2032"/>
              <a:gd name="T51" fmla="*/ 2147483647 h 1536"/>
              <a:gd name="T52" fmla="*/ 2147483647 w 2032"/>
              <a:gd name="T53" fmla="*/ 2147483647 h 1536"/>
              <a:gd name="T54" fmla="*/ 2147483647 w 2032"/>
              <a:gd name="T55" fmla="*/ 2147483647 h 1536"/>
              <a:gd name="T56" fmla="*/ 2147483647 w 2032"/>
              <a:gd name="T57" fmla="*/ 2147483647 h 1536"/>
              <a:gd name="T58" fmla="*/ 2147483647 w 2032"/>
              <a:gd name="T59" fmla="*/ 2147483647 h 1536"/>
              <a:gd name="T60" fmla="*/ 2147483647 w 2032"/>
              <a:gd name="T61" fmla="*/ 2147483647 h 1536"/>
              <a:gd name="T62" fmla="*/ 2147483647 w 2032"/>
              <a:gd name="T63" fmla="*/ 2147483647 h 1536"/>
              <a:gd name="T64" fmla="*/ 2147483647 w 2032"/>
              <a:gd name="T65" fmla="*/ 2147483647 h 1536"/>
              <a:gd name="T66" fmla="*/ 2147483647 w 2032"/>
              <a:gd name="T67" fmla="*/ 2147483647 h 1536"/>
              <a:gd name="T68" fmla="*/ 2147483647 w 2032"/>
              <a:gd name="T69" fmla="*/ 2147483647 h 1536"/>
              <a:gd name="T70" fmla="*/ 2147483647 w 2032"/>
              <a:gd name="T71" fmla="*/ 2147483647 h 1536"/>
              <a:gd name="T72" fmla="*/ 0 w 2032"/>
              <a:gd name="T73" fmla="*/ 2147483647 h 1536"/>
              <a:gd name="T74" fmla="*/ 2147483647 w 2032"/>
              <a:gd name="T75" fmla="*/ 2147483647 h 1536"/>
              <a:gd name="T76" fmla="*/ 2147483647 w 2032"/>
              <a:gd name="T77" fmla="*/ 2147483647 h 1536"/>
              <a:gd name="T78" fmla="*/ 2147483647 w 2032"/>
              <a:gd name="T79" fmla="*/ 2147483647 h 1536"/>
              <a:gd name="T80" fmla="*/ 2147483647 w 2032"/>
              <a:gd name="T81" fmla="*/ 2147483647 h 1536"/>
              <a:gd name="T82" fmla="*/ 2147483647 w 2032"/>
              <a:gd name="T83" fmla="*/ 2147483647 h 1536"/>
              <a:gd name="T84" fmla="*/ 2147483647 w 2032"/>
              <a:gd name="T85" fmla="*/ 2147483647 h 1536"/>
              <a:gd name="T86" fmla="*/ 2147483647 w 2032"/>
              <a:gd name="T87" fmla="*/ 2147483647 h 1536"/>
              <a:gd name="T88" fmla="*/ 2147483647 w 2032"/>
              <a:gd name="T89" fmla="*/ 2147483647 h 1536"/>
              <a:gd name="T90" fmla="*/ 2147483647 w 2032"/>
              <a:gd name="T91" fmla="*/ 0 h 1536"/>
              <a:gd name="T92" fmla="*/ 2147483647 w 2032"/>
              <a:gd name="T93" fmla="*/ 2147483647 h 1536"/>
              <a:gd name="T94" fmla="*/ 2147483647 w 2032"/>
              <a:gd name="T95" fmla="*/ 2147483647 h 1536"/>
              <a:gd name="T96" fmla="*/ 2147483647 w 2032"/>
              <a:gd name="T97" fmla="*/ 2147483647 h 1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0"/>
                </a:lnTo>
                <a:lnTo>
                  <a:pt x="1866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8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2" y="1286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6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7" y="1466"/>
                </a:lnTo>
                <a:lnTo>
                  <a:pt x="1647" y="1480"/>
                </a:lnTo>
                <a:lnTo>
                  <a:pt x="1583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8" y="1469"/>
                </a:lnTo>
                <a:lnTo>
                  <a:pt x="716" y="1440"/>
                </a:lnTo>
                <a:lnTo>
                  <a:pt x="648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2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5" y="286"/>
                </a:lnTo>
                <a:lnTo>
                  <a:pt x="9" y="249"/>
                </a:lnTo>
                <a:lnTo>
                  <a:pt x="4" y="220"/>
                </a:lnTo>
                <a:lnTo>
                  <a:pt x="3" y="199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5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2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00B1F0"/>
              </a:gs>
              <a:gs pos="100000">
                <a:srgbClr val="AAE5FA"/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+mn-lt"/>
            </a:endParaRPr>
          </a:p>
        </p:txBody>
      </p:sp>
      <p:sp>
        <p:nvSpPr>
          <p:cNvPr id="579588" name="Freeform 4"/>
          <p:cNvSpPr>
            <a:spLocks/>
          </p:cNvSpPr>
          <p:nvPr/>
        </p:nvSpPr>
        <p:spPr bwMode="gray">
          <a:xfrm rot="-480829">
            <a:off x="1116013" y="3852863"/>
            <a:ext cx="4454525" cy="1716087"/>
          </a:xfrm>
          <a:custGeom>
            <a:avLst/>
            <a:gdLst>
              <a:gd name="T0" fmla="*/ 2147483647 w 2032"/>
              <a:gd name="T1" fmla="*/ 2147483647 h 1536"/>
              <a:gd name="T2" fmla="*/ 2147483647 w 2032"/>
              <a:gd name="T3" fmla="*/ 2147483647 h 1536"/>
              <a:gd name="T4" fmla="*/ 2147483647 w 2032"/>
              <a:gd name="T5" fmla="*/ 2147483647 h 1536"/>
              <a:gd name="T6" fmla="*/ 2147483647 w 2032"/>
              <a:gd name="T7" fmla="*/ 0 h 1536"/>
              <a:gd name="T8" fmla="*/ 2147483647 w 2032"/>
              <a:gd name="T9" fmla="*/ 2147483647 h 1536"/>
              <a:gd name="T10" fmla="*/ 2147483647 w 2032"/>
              <a:gd name="T11" fmla="*/ 2147483647 h 1536"/>
              <a:gd name="T12" fmla="*/ 2147483647 w 2032"/>
              <a:gd name="T13" fmla="*/ 2147483647 h 1536"/>
              <a:gd name="T14" fmla="*/ 2147483647 w 2032"/>
              <a:gd name="T15" fmla="*/ 2147483647 h 1536"/>
              <a:gd name="T16" fmla="*/ 2147483647 w 2032"/>
              <a:gd name="T17" fmla="*/ 2147483647 h 1536"/>
              <a:gd name="T18" fmla="*/ 2147483647 w 2032"/>
              <a:gd name="T19" fmla="*/ 2147483647 h 1536"/>
              <a:gd name="T20" fmla="*/ 2147483647 w 2032"/>
              <a:gd name="T21" fmla="*/ 2147483647 h 1536"/>
              <a:gd name="T22" fmla="*/ 2147483647 w 2032"/>
              <a:gd name="T23" fmla="*/ 2147483647 h 1536"/>
              <a:gd name="T24" fmla="*/ 2147483647 w 2032"/>
              <a:gd name="T25" fmla="*/ 2147483647 h 1536"/>
              <a:gd name="T26" fmla="*/ 2147483647 w 2032"/>
              <a:gd name="T27" fmla="*/ 2147483647 h 1536"/>
              <a:gd name="T28" fmla="*/ 2147483647 w 2032"/>
              <a:gd name="T29" fmla="*/ 2147483647 h 1536"/>
              <a:gd name="T30" fmla="*/ 2147483647 w 2032"/>
              <a:gd name="T31" fmla="*/ 2147483647 h 1536"/>
              <a:gd name="T32" fmla="*/ 2147483647 w 2032"/>
              <a:gd name="T33" fmla="*/ 2147483647 h 1536"/>
              <a:gd name="T34" fmla="*/ 2147483647 w 2032"/>
              <a:gd name="T35" fmla="*/ 2147483647 h 1536"/>
              <a:gd name="T36" fmla="*/ 2147483647 w 2032"/>
              <a:gd name="T37" fmla="*/ 2147483647 h 1536"/>
              <a:gd name="T38" fmla="*/ 2147483647 w 2032"/>
              <a:gd name="T39" fmla="*/ 2147483647 h 1536"/>
              <a:gd name="T40" fmla="*/ 2147483647 w 2032"/>
              <a:gd name="T41" fmla="*/ 2147483647 h 1536"/>
              <a:gd name="T42" fmla="*/ 2147483647 w 2032"/>
              <a:gd name="T43" fmla="*/ 2147483647 h 1536"/>
              <a:gd name="T44" fmla="*/ 2147483647 w 2032"/>
              <a:gd name="T45" fmla="*/ 2147483647 h 1536"/>
              <a:gd name="T46" fmla="*/ 2147483647 w 2032"/>
              <a:gd name="T47" fmla="*/ 2147483647 h 1536"/>
              <a:gd name="T48" fmla="*/ 2147483647 w 2032"/>
              <a:gd name="T49" fmla="*/ 2147483647 h 1536"/>
              <a:gd name="T50" fmla="*/ 2147483647 w 2032"/>
              <a:gd name="T51" fmla="*/ 2147483647 h 1536"/>
              <a:gd name="T52" fmla="*/ 2147483647 w 2032"/>
              <a:gd name="T53" fmla="*/ 2147483647 h 1536"/>
              <a:gd name="T54" fmla="*/ 2147483647 w 2032"/>
              <a:gd name="T55" fmla="*/ 2147483647 h 1536"/>
              <a:gd name="T56" fmla="*/ 2147483647 w 2032"/>
              <a:gd name="T57" fmla="*/ 2147483647 h 1536"/>
              <a:gd name="T58" fmla="*/ 2147483647 w 2032"/>
              <a:gd name="T59" fmla="*/ 2147483647 h 1536"/>
              <a:gd name="T60" fmla="*/ 2147483647 w 2032"/>
              <a:gd name="T61" fmla="*/ 2147483647 h 1536"/>
              <a:gd name="T62" fmla="*/ 2147483647 w 2032"/>
              <a:gd name="T63" fmla="*/ 2147483647 h 1536"/>
              <a:gd name="T64" fmla="*/ 2147483647 w 2032"/>
              <a:gd name="T65" fmla="*/ 2147483647 h 1536"/>
              <a:gd name="T66" fmla="*/ 2147483647 w 2032"/>
              <a:gd name="T67" fmla="*/ 2147483647 h 1536"/>
              <a:gd name="T68" fmla="*/ 2147483647 w 2032"/>
              <a:gd name="T69" fmla="*/ 2147483647 h 1536"/>
              <a:gd name="T70" fmla="*/ 2147483647 w 2032"/>
              <a:gd name="T71" fmla="*/ 2147483647 h 1536"/>
              <a:gd name="T72" fmla="*/ 2147483647 w 2032"/>
              <a:gd name="T73" fmla="*/ 2147483647 h 1536"/>
              <a:gd name="T74" fmla="*/ 0 w 2032"/>
              <a:gd name="T75" fmla="*/ 2147483647 h 1536"/>
              <a:gd name="T76" fmla="*/ 2147483647 w 2032"/>
              <a:gd name="T77" fmla="*/ 2147483647 h 1536"/>
              <a:gd name="T78" fmla="*/ 2147483647 w 2032"/>
              <a:gd name="T79" fmla="*/ 2147483647 h 1536"/>
              <a:gd name="T80" fmla="*/ 2147483647 w 2032"/>
              <a:gd name="T81" fmla="*/ 2147483647 h 1536"/>
              <a:gd name="T82" fmla="*/ 2147483647 w 2032"/>
              <a:gd name="T83" fmla="*/ 2147483647 h 1536"/>
              <a:gd name="T84" fmla="*/ 2147483647 w 2032"/>
              <a:gd name="T85" fmla="*/ 2147483647 h 1536"/>
              <a:gd name="T86" fmla="*/ 2147483647 w 2032"/>
              <a:gd name="T87" fmla="*/ 2147483647 h 1536"/>
              <a:gd name="T88" fmla="*/ 2147483647 w 2032"/>
              <a:gd name="T89" fmla="*/ 2147483647 h 1536"/>
              <a:gd name="T90" fmla="*/ 2147483647 w 2032"/>
              <a:gd name="T91" fmla="*/ 2147483647 h 1536"/>
              <a:gd name="T92" fmla="*/ 2147483647 w 2032"/>
              <a:gd name="T93" fmla="*/ 2147483647 h 1536"/>
              <a:gd name="T94" fmla="*/ 2147483647 w 2032"/>
              <a:gd name="T95" fmla="*/ 2147483647 h 1536"/>
              <a:gd name="T96" fmla="*/ 2147483647 w 2032"/>
              <a:gd name="T97" fmla="*/ 2147483647 h 1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032" h="1536">
                <a:moveTo>
                  <a:pt x="648" y="131"/>
                </a:moveTo>
                <a:lnTo>
                  <a:pt x="717" y="96"/>
                </a:lnTo>
                <a:lnTo>
                  <a:pt x="788" y="67"/>
                </a:lnTo>
                <a:lnTo>
                  <a:pt x="860" y="43"/>
                </a:lnTo>
                <a:lnTo>
                  <a:pt x="934" y="24"/>
                </a:lnTo>
                <a:lnTo>
                  <a:pt x="1008" y="11"/>
                </a:lnTo>
                <a:lnTo>
                  <a:pt x="1083" y="4"/>
                </a:lnTo>
                <a:lnTo>
                  <a:pt x="1157" y="0"/>
                </a:lnTo>
                <a:lnTo>
                  <a:pt x="1232" y="0"/>
                </a:lnTo>
                <a:lnTo>
                  <a:pt x="1306" y="3"/>
                </a:lnTo>
                <a:lnTo>
                  <a:pt x="1377" y="8"/>
                </a:lnTo>
                <a:lnTo>
                  <a:pt x="1449" y="17"/>
                </a:lnTo>
                <a:lnTo>
                  <a:pt x="1517" y="29"/>
                </a:lnTo>
                <a:lnTo>
                  <a:pt x="1583" y="42"/>
                </a:lnTo>
                <a:lnTo>
                  <a:pt x="1647" y="55"/>
                </a:lnTo>
                <a:lnTo>
                  <a:pt x="1707" y="70"/>
                </a:lnTo>
                <a:lnTo>
                  <a:pt x="1762" y="86"/>
                </a:lnTo>
                <a:lnTo>
                  <a:pt x="1815" y="102"/>
                </a:lnTo>
                <a:lnTo>
                  <a:pt x="1862" y="116"/>
                </a:lnTo>
                <a:lnTo>
                  <a:pt x="1905" y="131"/>
                </a:lnTo>
                <a:lnTo>
                  <a:pt x="1942" y="146"/>
                </a:lnTo>
                <a:lnTo>
                  <a:pt x="1972" y="157"/>
                </a:lnTo>
                <a:lnTo>
                  <a:pt x="1999" y="167"/>
                </a:lnTo>
                <a:lnTo>
                  <a:pt x="2016" y="175"/>
                </a:lnTo>
                <a:lnTo>
                  <a:pt x="2028" y="179"/>
                </a:lnTo>
                <a:lnTo>
                  <a:pt x="2032" y="182"/>
                </a:lnTo>
                <a:lnTo>
                  <a:pt x="2031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2" y="249"/>
                </a:lnTo>
                <a:lnTo>
                  <a:pt x="2018" y="286"/>
                </a:lnTo>
                <a:lnTo>
                  <a:pt x="2009" y="326"/>
                </a:lnTo>
                <a:lnTo>
                  <a:pt x="2000" y="375"/>
                </a:lnTo>
                <a:lnTo>
                  <a:pt x="1989" y="427"/>
                </a:lnTo>
                <a:lnTo>
                  <a:pt x="1975" y="483"/>
                </a:lnTo>
                <a:lnTo>
                  <a:pt x="1958" y="542"/>
                </a:lnTo>
                <a:lnTo>
                  <a:pt x="1940" y="607"/>
                </a:lnTo>
                <a:lnTo>
                  <a:pt x="1919" y="672"/>
                </a:lnTo>
                <a:lnTo>
                  <a:pt x="1894" y="738"/>
                </a:lnTo>
                <a:lnTo>
                  <a:pt x="1866" y="806"/>
                </a:lnTo>
                <a:lnTo>
                  <a:pt x="1835" y="875"/>
                </a:lnTo>
                <a:lnTo>
                  <a:pt x="1802" y="944"/>
                </a:lnTo>
                <a:lnTo>
                  <a:pt x="1764" y="1011"/>
                </a:lnTo>
                <a:lnTo>
                  <a:pt x="1722" y="1076"/>
                </a:lnTo>
                <a:lnTo>
                  <a:pt x="1676" y="1141"/>
                </a:lnTo>
                <a:lnTo>
                  <a:pt x="1627" y="1202"/>
                </a:lnTo>
                <a:lnTo>
                  <a:pt x="1573" y="1259"/>
                </a:lnTo>
                <a:lnTo>
                  <a:pt x="1514" y="1313"/>
                </a:lnTo>
                <a:lnTo>
                  <a:pt x="1452" y="1361"/>
                </a:lnTo>
                <a:lnTo>
                  <a:pt x="1383" y="1405"/>
                </a:lnTo>
                <a:lnTo>
                  <a:pt x="1315" y="1440"/>
                </a:lnTo>
                <a:lnTo>
                  <a:pt x="1245" y="1469"/>
                </a:lnTo>
                <a:lnTo>
                  <a:pt x="1173" y="1494"/>
                </a:lnTo>
                <a:lnTo>
                  <a:pt x="1099" y="1511"/>
                </a:lnTo>
                <a:lnTo>
                  <a:pt x="1024" y="1524"/>
                </a:lnTo>
                <a:lnTo>
                  <a:pt x="950" y="1532"/>
                </a:lnTo>
                <a:lnTo>
                  <a:pt x="876" y="1536"/>
                </a:lnTo>
                <a:lnTo>
                  <a:pt x="801" y="1536"/>
                </a:lnTo>
                <a:lnTo>
                  <a:pt x="727" y="1533"/>
                </a:lnTo>
                <a:lnTo>
                  <a:pt x="654" y="1527"/>
                </a:lnTo>
                <a:lnTo>
                  <a:pt x="584" y="1518"/>
                </a:lnTo>
                <a:lnTo>
                  <a:pt x="515" y="1507"/>
                </a:lnTo>
                <a:lnTo>
                  <a:pt x="450" y="1495"/>
                </a:lnTo>
                <a:lnTo>
                  <a:pt x="385" y="1481"/>
                </a:lnTo>
                <a:lnTo>
                  <a:pt x="326" y="1466"/>
                </a:lnTo>
                <a:lnTo>
                  <a:pt x="270" y="1450"/>
                </a:lnTo>
                <a:lnTo>
                  <a:pt x="218" y="1434"/>
                </a:lnTo>
                <a:lnTo>
                  <a:pt x="170" y="1419"/>
                </a:lnTo>
                <a:lnTo>
                  <a:pt x="127" y="1405"/>
                </a:lnTo>
                <a:lnTo>
                  <a:pt x="91" y="1390"/>
                </a:lnTo>
                <a:lnTo>
                  <a:pt x="59" y="1378"/>
                </a:lnTo>
                <a:lnTo>
                  <a:pt x="34" y="1368"/>
                </a:lnTo>
                <a:lnTo>
                  <a:pt x="16" y="1361"/>
                </a:lnTo>
                <a:lnTo>
                  <a:pt x="5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5" y="1316"/>
                </a:lnTo>
                <a:lnTo>
                  <a:pt x="9" y="1287"/>
                </a:lnTo>
                <a:lnTo>
                  <a:pt x="15" y="1250"/>
                </a:lnTo>
                <a:lnTo>
                  <a:pt x="22" y="1209"/>
                </a:lnTo>
                <a:lnTo>
                  <a:pt x="33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9" y="798"/>
                </a:lnTo>
                <a:lnTo>
                  <a:pt x="167" y="729"/>
                </a:lnTo>
                <a:lnTo>
                  <a:pt x="197" y="661"/>
                </a:lnTo>
                <a:lnTo>
                  <a:pt x="231" y="592"/>
                </a:lnTo>
                <a:lnTo>
                  <a:pt x="269" y="525"/>
                </a:lnTo>
                <a:lnTo>
                  <a:pt x="311" y="459"/>
                </a:lnTo>
                <a:lnTo>
                  <a:pt x="356" y="395"/>
                </a:lnTo>
                <a:lnTo>
                  <a:pt x="406" y="334"/>
                </a:lnTo>
                <a:lnTo>
                  <a:pt x="460" y="277"/>
                </a:lnTo>
                <a:lnTo>
                  <a:pt x="518" y="223"/>
                </a:lnTo>
                <a:lnTo>
                  <a:pt x="581" y="175"/>
                </a:lnTo>
                <a:lnTo>
                  <a:pt x="648" y="131"/>
                </a:lnTo>
              </a:path>
            </a:pathLst>
          </a:custGeom>
          <a:gradFill rotWithShape="1">
            <a:gsLst>
              <a:gs pos="0">
                <a:srgbClr val="BC61CB"/>
              </a:gs>
              <a:gs pos="100000">
                <a:srgbClr val="E9CAEE"/>
              </a:gs>
            </a:gsLst>
            <a:lin ang="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+mn-lt"/>
            </a:endParaRPr>
          </a:p>
        </p:txBody>
      </p:sp>
      <p:sp>
        <p:nvSpPr>
          <p:cNvPr id="579589" name="Freeform 5"/>
          <p:cNvSpPr>
            <a:spLocks/>
          </p:cNvSpPr>
          <p:nvPr/>
        </p:nvSpPr>
        <p:spPr bwMode="gray">
          <a:xfrm>
            <a:off x="3779838" y="3932238"/>
            <a:ext cx="2428875" cy="2998787"/>
          </a:xfrm>
          <a:custGeom>
            <a:avLst/>
            <a:gdLst>
              <a:gd name="T0" fmla="*/ 2147483647 w 1470"/>
              <a:gd name="T1" fmla="*/ 2147483647 h 2346"/>
              <a:gd name="T2" fmla="*/ 2147483647 w 1470"/>
              <a:gd name="T3" fmla="*/ 2147483647 h 2346"/>
              <a:gd name="T4" fmla="*/ 2147483647 w 1470"/>
              <a:gd name="T5" fmla="*/ 2147483647 h 2346"/>
              <a:gd name="T6" fmla="*/ 2147483647 w 1470"/>
              <a:gd name="T7" fmla="*/ 2147483647 h 2346"/>
              <a:gd name="T8" fmla="*/ 2147483647 w 1470"/>
              <a:gd name="T9" fmla="*/ 2147483647 h 2346"/>
              <a:gd name="T10" fmla="*/ 2147483647 w 1470"/>
              <a:gd name="T11" fmla="*/ 2147483647 h 2346"/>
              <a:gd name="T12" fmla="*/ 2147483647 w 1470"/>
              <a:gd name="T13" fmla="*/ 2147483647 h 2346"/>
              <a:gd name="T14" fmla="*/ 2147483647 w 1470"/>
              <a:gd name="T15" fmla="*/ 2147483647 h 2346"/>
              <a:gd name="T16" fmla="*/ 2147483647 w 1470"/>
              <a:gd name="T17" fmla="*/ 2147483647 h 2346"/>
              <a:gd name="T18" fmla="*/ 2147483647 w 1470"/>
              <a:gd name="T19" fmla="*/ 2147483647 h 2346"/>
              <a:gd name="T20" fmla="*/ 2147483647 w 1470"/>
              <a:gd name="T21" fmla="*/ 2147483647 h 2346"/>
              <a:gd name="T22" fmla="*/ 2147483647 w 1470"/>
              <a:gd name="T23" fmla="*/ 2147483647 h 2346"/>
              <a:gd name="T24" fmla="*/ 2147483647 w 1470"/>
              <a:gd name="T25" fmla="*/ 2147483647 h 2346"/>
              <a:gd name="T26" fmla="*/ 2147483647 w 1470"/>
              <a:gd name="T27" fmla="*/ 2147483647 h 2346"/>
              <a:gd name="T28" fmla="*/ 2147483647 w 1470"/>
              <a:gd name="T29" fmla="*/ 2147483647 h 2346"/>
              <a:gd name="T30" fmla="*/ 2147483647 w 1470"/>
              <a:gd name="T31" fmla="*/ 2147483647 h 2346"/>
              <a:gd name="T32" fmla="*/ 2147483647 w 1470"/>
              <a:gd name="T33" fmla="*/ 2147483647 h 2346"/>
              <a:gd name="T34" fmla="*/ 2147483647 w 1470"/>
              <a:gd name="T35" fmla="*/ 2147483647 h 2346"/>
              <a:gd name="T36" fmla="*/ 2147483647 w 1470"/>
              <a:gd name="T37" fmla="*/ 2147483647 h 2346"/>
              <a:gd name="T38" fmla="*/ 2147483647 w 1470"/>
              <a:gd name="T39" fmla="*/ 2147483647 h 2346"/>
              <a:gd name="T40" fmla="*/ 2147483647 w 1470"/>
              <a:gd name="T41" fmla="*/ 2147483647 h 2346"/>
              <a:gd name="T42" fmla="*/ 2147483647 w 1470"/>
              <a:gd name="T43" fmla="*/ 2147483647 h 2346"/>
              <a:gd name="T44" fmla="*/ 2147483647 w 1470"/>
              <a:gd name="T45" fmla="*/ 2147483647 h 2346"/>
              <a:gd name="T46" fmla="*/ 2147483647 w 1470"/>
              <a:gd name="T47" fmla="*/ 2147483647 h 2346"/>
              <a:gd name="T48" fmla="*/ 2147483647 w 1470"/>
              <a:gd name="T49" fmla="*/ 2147483647 h 2346"/>
              <a:gd name="T50" fmla="*/ 2147483647 w 1470"/>
              <a:gd name="T51" fmla="*/ 2147483647 h 2346"/>
              <a:gd name="T52" fmla="*/ 2147483647 w 1470"/>
              <a:gd name="T53" fmla="*/ 2147483647 h 2346"/>
              <a:gd name="T54" fmla="*/ 2147483647 w 1470"/>
              <a:gd name="T55" fmla="*/ 2147483647 h 2346"/>
              <a:gd name="T56" fmla="*/ 2147483647 w 1470"/>
              <a:gd name="T57" fmla="*/ 2147483647 h 2346"/>
              <a:gd name="T58" fmla="*/ 2147483647 w 1470"/>
              <a:gd name="T59" fmla="*/ 2147483647 h 2346"/>
              <a:gd name="T60" fmla="*/ 2147483647 w 1470"/>
              <a:gd name="T61" fmla="*/ 2147483647 h 2346"/>
              <a:gd name="T62" fmla="*/ 2147483647 w 1470"/>
              <a:gd name="T63" fmla="*/ 2147483647 h 2346"/>
              <a:gd name="T64" fmla="*/ 2147483647 w 1470"/>
              <a:gd name="T65" fmla="*/ 2147483647 h 2346"/>
              <a:gd name="T66" fmla="*/ 2147483647 w 1470"/>
              <a:gd name="T67" fmla="*/ 2147483647 h 2346"/>
              <a:gd name="T68" fmla="*/ 2147483647 w 1470"/>
              <a:gd name="T69" fmla="*/ 2147483647 h 2346"/>
              <a:gd name="T70" fmla="*/ 2147483647 w 1470"/>
              <a:gd name="T71" fmla="*/ 2147483647 h 2346"/>
              <a:gd name="T72" fmla="*/ 2147483647 w 1470"/>
              <a:gd name="T73" fmla="*/ 2147483647 h 2346"/>
              <a:gd name="T74" fmla="*/ 2147483647 w 1470"/>
              <a:gd name="T75" fmla="*/ 2147483647 h 2346"/>
              <a:gd name="T76" fmla="*/ 2147483647 w 1470"/>
              <a:gd name="T77" fmla="*/ 2147483647 h 2346"/>
              <a:gd name="T78" fmla="*/ 2147483647 w 1470"/>
              <a:gd name="T79" fmla="*/ 2147483647 h 2346"/>
              <a:gd name="T80" fmla="*/ 2147483647 w 1470"/>
              <a:gd name="T81" fmla="*/ 2147483647 h 2346"/>
              <a:gd name="T82" fmla="*/ 2147483647 w 1470"/>
              <a:gd name="T83" fmla="*/ 2147483647 h 2346"/>
              <a:gd name="T84" fmla="*/ 2147483647 w 1470"/>
              <a:gd name="T85" fmla="*/ 2147483647 h 2346"/>
              <a:gd name="T86" fmla="*/ 2147483647 w 1470"/>
              <a:gd name="T87" fmla="*/ 2147483647 h 2346"/>
              <a:gd name="T88" fmla="*/ 2147483647 w 1470"/>
              <a:gd name="T89" fmla="*/ 2147483647 h 2346"/>
              <a:gd name="T90" fmla="*/ 2147483647 w 1470"/>
              <a:gd name="T91" fmla="*/ 2147483647 h 2346"/>
              <a:gd name="T92" fmla="*/ 2147483647 w 1470"/>
              <a:gd name="T93" fmla="*/ 2147483647 h 2346"/>
              <a:gd name="T94" fmla="*/ 2147483647 w 1470"/>
              <a:gd name="T95" fmla="*/ 2147483647 h 2346"/>
              <a:gd name="T96" fmla="*/ 2147483647 w 1470"/>
              <a:gd name="T97" fmla="*/ 2147483647 h 2346"/>
              <a:gd name="T98" fmla="*/ 2147483647 w 1470"/>
              <a:gd name="T99" fmla="*/ 2147483647 h 2346"/>
              <a:gd name="T100" fmla="*/ 2147483647 w 1470"/>
              <a:gd name="T101" fmla="*/ 2147483647 h 2346"/>
              <a:gd name="T102" fmla="*/ 2147483647 w 1470"/>
              <a:gd name="T103" fmla="*/ 2147483647 h 234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470" h="2346">
                <a:moveTo>
                  <a:pt x="1470" y="1173"/>
                </a:moveTo>
                <a:lnTo>
                  <a:pt x="1467" y="1246"/>
                </a:lnTo>
                <a:lnTo>
                  <a:pt x="1458" y="1319"/>
                </a:lnTo>
                <a:lnTo>
                  <a:pt x="1444" y="1390"/>
                </a:lnTo>
                <a:lnTo>
                  <a:pt x="1423" y="1462"/>
                </a:lnTo>
                <a:lnTo>
                  <a:pt x="1400" y="1529"/>
                </a:lnTo>
                <a:lnTo>
                  <a:pt x="1371" y="1596"/>
                </a:lnTo>
                <a:lnTo>
                  <a:pt x="1339" y="1662"/>
                </a:lnTo>
                <a:lnTo>
                  <a:pt x="1305" y="1725"/>
                </a:lnTo>
                <a:lnTo>
                  <a:pt x="1267" y="1784"/>
                </a:lnTo>
                <a:lnTo>
                  <a:pt x="1228" y="1843"/>
                </a:lnTo>
                <a:lnTo>
                  <a:pt x="1187" y="1898"/>
                </a:lnTo>
                <a:lnTo>
                  <a:pt x="1145" y="1952"/>
                </a:lnTo>
                <a:lnTo>
                  <a:pt x="1102" y="2002"/>
                </a:lnTo>
                <a:lnTo>
                  <a:pt x="1060" y="2050"/>
                </a:lnTo>
                <a:lnTo>
                  <a:pt x="1019" y="2094"/>
                </a:lnTo>
                <a:lnTo>
                  <a:pt x="978" y="2135"/>
                </a:lnTo>
                <a:lnTo>
                  <a:pt x="939" y="2174"/>
                </a:lnTo>
                <a:lnTo>
                  <a:pt x="901" y="2207"/>
                </a:lnTo>
                <a:lnTo>
                  <a:pt x="866" y="2240"/>
                </a:lnTo>
                <a:lnTo>
                  <a:pt x="835" y="2266"/>
                </a:lnTo>
                <a:lnTo>
                  <a:pt x="806" y="2291"/>
                </a:lnTo>
                <a:lnTo>
                  <a:pt x="783" y="2310"/>
                </a:lnTo>
                <a:lnTo>
                  <a:pt x="763" y="2326"/>
                </a:lnTo>
                <a:lnTo>
                  <a:pt x="748" y="2336"/>
                </a:lnTo>
                <a:lnTo>
                  <a:pt x="739" y="2343"/>
                </a:lnTo>
                <a:lnTo>
                  <a:pt x="735" y="2346"/>
                </a:lnTo>
                <a:lnTo>
                  <a:pt x="732" y="2343"/>
                </a:lnTo>
                <a:lnTo>
                  <a:pt x="723" y="2336"/>
                </a:lnTo>
                <a:lnTo>
                  <a:pt x="709" y="2326"/>
                </a:lnTo>
                <a:lnTo>
                  <a:pt x="688" y="2310"/>
                </a:lnTo>
                <a:lnTo>
                  <a:pt x="665" y="2291"/>
                </a:lnTo>
                <a:lnTo>
                  <a:pt x="636" y="2266"/>
                </a:lnTo>
                <a:lnTo>
                  <a:pt x="604" y="2240"/>
                </a:lnTo>
                <a:lnTo>
                  <a:pt x="570" y="2207"/>
                </a:lnTo>
                <a:lnTo>
                  <a:pt x="532" y="2174"/>
                </a:lnTo>
                <a:lnTo>
                  <a:pt x="493" y="2135"/>
                </a:lnTo>
                <a:lnTo>
                  <a:pt x="452" y="2094"/>
                </a:lnTo>
                <a:lnTo>
                  <a:pt x="410" y="2050"/>
                </a:lnTo>
                <a:lnTo>
                  <a:pt x="367" y="2002"/>
                </a:lnTo>
                <a:lnTo>
                  <a:pt x="325" y="1952"/>
                </a:lnTo>
                <a:lnTo>
                  <a:pt x="284" y="1898"/>
                </a:lnTo>
                <a:lnTo>
                  <a:pt x="243" y="1843"/>
                </a:lnTo>
                <a:lnTo>
                  <a:pt x="204" y="1784"/>
                </a:lnTo>
                <a:lnTo>
                  <a:pt x="166" y="1725"/>
                </a:lnTo>
                <a:lnTo>
                  <a:pt x="131" y="1662"/>
                </a:lnTo>
                <a:lnTo>
                  <a:pt x="100" y="1596"/>
                </a:lnTo>
                <a:lnTo>
                  <a:pt x="71" y="1529"/>
                </a:lnTo>
                <a:lnTo>
                  <a:pt x="48" y="1462"/>
                </a:lnTo>
                <a:lnTo>
                  <a:pt x="27" y="1390"/>
                </a:lnTo>
                <a:lnTo>
                  <a:pt x="13" y="1319"/>
                </a:lnTo>
                <a:lnTo>
                  <a:pt x="4" y="1246"/>
                </a:lnTo>
                <a:lnTo>
                  <a:pt x="0" y="1173"/>
                </a:lnTo>
                <a:lnTo>
                  <a:pt x="4" y="1099"/>
                </a:lnTo>
                <a:lnTo>
                  <a:pt x="13" y="1026"/>
                </a:lnTo>
                <a:lnTo>
                  <a:pt x="27" y="954"/>
                </a:lnTo>
                <a:lnTo>
                  <a:pt x="48" y="884"/>
                </a:lnTo>
                <a:lnTo>
                  <a:pt x="71" y="816"/>
                </a:lnTo>
                <a:lnTo>
                  <a:pt x="100" y="748"/>
                </a:lnTo>
                <a:lnTo>
                  <a:pt x="131" y="684"/>
                </a:lnTo>
                <a:lnTo>
                  <a:pt x="166" y="621"/>
                </a:lnTo>
                <a:lnTo>
                  <a:pt x="204" y="560"/>
                </a:lnTo>
                <a:lnTo>
                  <a:pt x="243" y="502"/>
                </a:lnTo>
                <a:lnTo>
                  <a:pt x="284" y="446"/>
                </a:lnTo>
                <a:lnTo>
                  <a:pt x="325" y="394"/>
                </a:lnTo>
                <a:lnTo>
                  <a:pt x="367" y="343"/>
                </a:lnTo>
                <a:lnTo>
                  <a:pt x="410" y="295"/>
                </a:lnTo>
                <a:lnTo>
                  <a:pt x="452" y="251"/>
                </a:lnTo>
                <a:lnTo>
                  <a:pt x="493" y="210"/>
                </a:lnTo>
                <a:lnTo>
                  <a:pt x="532" y="171"/>
                </a:lnTo>
                <a:lnTo>
                  <a:pt x="570" y="137"/>
                </a:lnTo>
                <a:lnTo>
                  <a:pt x="604" y="105"/>
                </a:lnTo>
                <a:lnTo>
                  <a:pt x="636" y="79"/>
                </a:lnTo>
                <a:lnTo>
                  <a:pt x="665" y="55"/>
                </a:lnTo>
                <a:lnTo>
                  <a:pt x="688" y="35"/>
                </a:lnTo>
                <a:lnTo>
                  <a:pt x="709" y="19"/>
                </a:lnTo>
                <a:lnTo>
                  <a:pt x="723" y="9"/>
                </a:lnTo>
                <a:lnTo>
                  <a:pt x="732" y="1"/>
                </a:lnTo>
                <a:lnTo>
                  <a:pt x="735" y="0"/>
                </a:lnTo>
                <a:lnTo>
                  <a:pt x="739" y="1"/>
                </a:lnTo>
                <a:lnTo>
                  <a:pt x="748" y="9"/>
                </a:lnTo>
                <a:lnTo>
                  <a:pt x="763" y="19"/>
                </a:lnTo>
                <a:lnTo>
                  <a:pt x="783" y="35"/>
                </a:lnTo>
                <a:lnTo>
                  <a:pt x="806" y="55"/>
                </a:lnTo>
                <a:lnTo>
                  <a:pt x="835" y="79"/>
                </a:lnTo>
                <a:lnTo>
                  <a:pt x="866" y="105"/>
                </a:lnTo>
                <a:lnTo>
                  <a:pt x="901" y="137"/>
                </a:lnTo>
                <a:lnTo>
                  <a:pt x="939" y="171"/>
                </a:lnTo>
                <a:lnTo>
                  <a:pt x="978" y="210"/>
                </a:lnTo>
                <a:lnTo>
                  <a:pt x="1019" y="251"/>
                </a:lnTo>
                <a:lnTo>
                  <a:pt x="1060" y="295"/>
                </a:lnTo>
                <a:lnTo>
                  <a:pt x="1102" y="343"/>
                </a:lnTo>
                <a:lnTo>
                  <a:pt x="1145" y="394"/>
                </a:lnTo>
                <a:lnTo>
                  <a:pt x="1187" y="446"/>
                </a:lnTo>
                <a:lnTo>
                  <a:pt x="1228" y="502"/>
                </a:lnTo>
                <a:lnTo>
                  <a:pt x="1267" y="560"/>
                </a:lnTo>
                <a:lnTo>
                  <a:pt x="1305" y="621"/>
                </a:lnTo>
                <a:lnTo>
                  <a:pt x="1339" y="684"/>
                </a:lnTo>
                <a:lnTo>
                  <a:pt x="1371" y="748"/>
                </a:lnTo>
                <a:lnTo>
                  <a:pt x="1400" y="816"/>
                </a:lnTo>
                <a:lnTo>
                  <a:pt x="1423" y="884"/>
                </a:lnTo>
                <a:lnTo>
                  <a:pt x="1444" y="954"/>
                </a:lnTo>
                <a:lnTo>
                  <a:pt x="1458" y="1026"/>
                </a:lnTo>
                <a:lnTo>
                  <a:pt x="1467" y="1099"/>
                </a:lnTo>
                <a:lnTo>
                  <a:pt x="1470" y="1173"/>
                </a:lnTo>
              </a:path>
            </a:pathLst>
          </a:custGeom>
          <a:gradFill rotWithShape="1">
            <a:gsLst>
              <a:gs pos="0">
                <a:srgbClr val="FFAACC"/>
              </a:gs>
              <a:gs pos="100000">
                <a:srgbClr val="FF0066"/>
              </a:gs>
            </a:gsLst>
            <a:lin ang="54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+mn-lt"/>
            </a:endParaRPr>
          </a:p>
        </p:txBody>
      </p:sp>
      <p:sp>
        <p:nvSpPr>
          <p:cNvPr id="579590" name="Freeform 6"/>
          <p:cNvSpPr>
            <a:spLocks/>
          </p:cNvSpPr>
          <p:nvPr/>
        </p:nvSpPr>
        <p:spPr bwMode="gray">
          <a:xfrm rot="521906">
            <a:off x="4643438" y="3933825"/>
            <a:ext cx="4252912" cy="1600200"/>
          </a:xfrm>
          <a:custGeom>
            <a:avLst/>
            <a:gdLst>
              <a:gd name="T0" fmla="*/ 2147483647 w 2032"/>
              <a:gd name="T1" fmla="*/ 2147483647 h 1536"/>
              <a:gd name="T2" fmla="*/ 2147483647 w 2032"/>
              <a:gd name="T3" fmla="*/ 2147483647 h 1536"/>
              <a:gd name="T4" fmla="*/ 2147483647 w 2032"/>
              <a:gd name="T5" fmla="*/ 2147483647 h 1536"/>
              <a:gd name="T6" fmla="*/ 2147483647 w 2032"/>
              <a:gd name="T7" fmla="*/ 2147483647 h 1536"/>
              <a:gd name="T8" fmla="*/ 2147483647 w 2032"/>
              <a:gd name="T9" fmla="*/ 2147483647 h 1536"/>
              <a:gd name="T10" fmla="*/ 2147483647 w 2032"/>
              <a:gd name="T11" fmla="*/ 2147483647 h 1536"/>
              <a:gd name="T12" fmla="*/ 2147483647 w 2032"/>
              <a:gd name="T13" fmla="*/ 2147483647 h 1536"/>
              <a:gd name="T14" fmla="*/ 2147483647 w 2032"/>
              <a:gd name="T15" fmla="*/ 2147483647 h 1536"/>
              <a:gd name="T16" fmla="*/ 2147483647 w 2032"/>
              <a:gd name="T17" fmla="*/ 2147483647 h 1536"/>
              <a:gd name="T18" fmla="*/ 2147483647 w 2032"/>
              <a:gd name="T19" fmla="*/ 2147483647 h 1536"/>
              <a:gd name="T20" fmla="*/ 2147483647 w 2032"/>
              <a:gd name="T21" fmla="*/ 2147483647 h 1536"/>
              <a:gd name="T22" fmla="*/ 2147483647 w 2032"/>
              <a:gd name="T23" fmla="*/ 2147483647 h 1536"/>
              <a:gd name="T24" fmla="*/ 2147483647 w 2032"/>
              <a:gd name="T25" fmla="*/ 2147483647 h 1536"/>
              <a:gd name="T26" fmla="*/ 2147483647 w 2032"/>
              <a:gd name="T27" fmla="*/ 2147483647 h 1536"/>
              <a:gd name="T28" fmla="*/ 2147483647 w 2032"/>
              <a:gd name="T29" fmla="*/ 2147483647 h 1536"/>
              <a:gd name="T30" fmla="*/ 2147483647 w 2032"/>
              <a:gd name="T31" fmla="*/ 2147483647 h 1536"/>
              <a:gd name="T32" fmla="*/ 2147483647 w 2032"/>
              <a:gd name="T33" fmla="*/ 2147483647 h 1536"/>
              <a:gd name="T34" fmla="*/ 2147483647 w 2032"/>
              <a:gd name="T35" fmla="*/ 2147483647 h 1536"/>
              <a:gd name="T36" fmla="*/ 2147483647 w 2032"/>
              <a:gd name="T37" fmla="*/ 2147483647 h 1536"/>
              <a:gd name="T38" fmla="*/ 2147483647 w 2032"/>
              <a:gd name="T39" fmla="*/ 2147483647 h 1536"/>
              <a:gd name="T40" fmla="*/ 2147483647 w 2032"/>
              <a:gd name="T41" fmla="*/ 2147483647 h 1536"/>
              <a:gd name="T42" fmla="*/ 2147483647 w 2032"/>
              <a:gd name="T43" fmla="*/ 2147483647 h 1536"/>
              <a:gd name="T44" fmla="*/ 2147483647 w 2032"/>
              <a:gd name="T45" fmla="*/ 2147483647 h 1536"/>
              <a:gd name="T46" fmla="*/ 2147483647 w 2032"/>
              <a:gd name="T47" fmla="*/ 2147483647 h 1536"/>
              <a:gd name="T48" fmla="*/ 2147483647 w 2032"/>
              <a:gd name="T49" fmla="*/ 2147483647 h 1536"/>
              <a:gd name="T50" fmla="*/ 2147483647 w 2032"/>
              <a:gd name="T51" fmla="*/ 2147483647 h 1536"/>
              <a:gd name="T52" fmla="*/ 2147483647 w 2032"/>
              <a:gd name="T53" fmla="*/ 2147483647 h 1536"/>
              <a:gd name="T54" fmla="*/ 2147483647 w 2032"/>
              <a:gd name="T55" fmla="*/ 2147483647 h 1536"/>
              <a:gd name="T56" fmla="*/ 2147483647 w 2032"/>
              <a:gd name="T57" fmla="*/ 2147483647 h 1536"/>
              <a:gd name="T58" fmla="*/ 2147483647 w 2032"/>
              <a:gd name="T59" fmla="*/ 2147483647 h 1536"/>
              <a:gd name="T60" fmla="*/ 2147483647 w 2032"/>
              <a:gd name="T61" fmla="*/ 2147483647 h 1536"/>
              <a:gd name="T62" fmla="*/ 2147483647 w 2032"/>
              <a:gd name="T63" fmla="*/ 2147483647 h 1536"/>
              <a:gd name="T64" fmla="*/ 2147483647 w 2032"/>
              <a:gd name="T65" fmla="*/ 2147483647 h 1536"/>
              <a:gd name="T66" fmla="*/ 2147483647 w 2032"/>
              <a:gd name="T67" fmla="*/ 2147483647 h 1536"/>
              <a:gd name="T68" fmla="*/ 2147483647 w 2032"/>
              <a:gd name="T69" fmla="*/ 2147483647 h 1536"/>
              <a:gd name="T70" fmla="*/ 2147483647 w 2032"/>
              <a:gd name="T71" fmla="*/ 2147483647 h 1536"/>
              <a:gd name="T72" fmla="*/ 0 w 2032"/>
              <a:gd name="T73" fmla="*/ 2147483647 h 1536"/>
              <a:gd name="T74" fmla="*/ 2147483647 w 2032"/>
              <a:gd name="T75" fmla="*/ 2147483647 h 1536"/>
              <a:gd name="T76" fmla="*/ 2147483647 w 2032"/>
              <a:gd name="T77" fmla="*/ 2147483647 h 1536"/>
              <a:gd name="T78" fmla="*/ 2147483647 w 2032"/>
              <a:gd name="T79" fmla="*/ 2147483647 h 1536"/>
              <a:gd name="T80" fmla="*/ 2147483647 w 2032"/>
              <a:gd name="T81" fmla="*/ 2147483647 h 1536"/>
              <a:gd name="T82" fmla="*/ 2147483647 w 2032"/>
              <a:gd name="T83" fmla="*/ 2147483647 h 1536"/>
              <a:gd name="T84" fmla="*/ 2147483647 w 2032"/>
              <a:gd name="T85" fmla="*/ 2147483647 h 1536"/>
              <a:gd name="T86" fmla="*/ 2147483647 w 2032"/>
              <a:gd name="T87" fmla="*/ 2147483647 h 1536"/>
              <a:gd name="T88" fmla="*/ 2147483647 w 2032"/>
              <a:gd name="T89" fmla="*/ 2147483647 h 1536"/>
              <a:gd name="T90" fmla="*/ 2147483647 w 2032"/>
              <a:gd name="T91" fmla="*/ 0 h 1536"/>
              <a:gd name="T92" fmla="*/ 2147483647 w 2032"/>
              <a:gd name="T93" fmla="*/ 2147483647 h 1536"/>
              <a:gd name="T94" fmla="*/ 2147483647 w 2032"/>
              <a:gd name="T95" fmla="*/ 2147483647 h 1536"/>
              <a:gd name="T96" fmla="*/ 2147483647 w 2032"/>
              <a:gd name="T97" fmla="*/ 2147483647 h 1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032" h="1536">
                <a:moveTo>
                  <a:pt x="1383" y="131"/>
                </a:moveTo>
                <a:lnTo>
                  <a:pt x="1451" y="175"/>
                </a:lnTo>
                <a:lnTo>
                  <a:pt x="1514" y="223"/>
                </a:lnTo>
                <a:lnTo>
                  <a:pt x="1572" y="277"/>
                </a:lnTo>
                <a:lnTo>
                  <a:pt x="1626" y="334"/>
                </a:lnTo>
                <a:lnTo>
                  <a:pt x="1676" y="395"/>
                </a:lnTo>
                <a:lnTo>
                  <a:pt x="1721" y="459"/>
                </a:lnTo>
                <a:lnTo>
                  <a:pt x="1763" y="525"/>
                </a:lnTo>
                <a:lnTo>
                  <a:pt x="1801" y="592"/>
                </a:lnTo>
                <a:lnTo>
                  <a:pt x="1835" y="661"/>
                </a:lnTo>
                <a:lnTo>
                  <a:pt x="1865" y="729"/>
                </a:lnTo>
                <a:lnTo>
                  <a:pt x="1893" y="798"/>
                </a:lnTo>
                <a:lnTo>
                  <a:pt x="1918" y="865"/>
                </a:lnTo>
                <a:lnTo>
                  <a:pt x="1940" y="929"/>
                </a:lnTo>
                <a:lnTo>
                  <a:pt x="1957" y="993"/>
                </a:lnTo>
                <a:lnTo>
                  <a:pt x="1975" y="1053"/>
                </a:lnTo>
                <a:lnTo>
                  <a:pt x="1988" y="1109"/>
                </a:lnTo>
                <a:lnTo>
                  <a:pt x="2000" y="1161"/>
                </a:lnTo>
                <a:lnTo>
                  <a:pt x="2008" y="1209"/>
                </a:lnTo>
                <a:lnTo>
                  <a:pt x="2017" y="1250"/>
                </a:lnTo>
                <a:lnTo>
                  <a:pt x="2021" y="1287"/>
                </a:lnTo>
                <a:lnTo>
                  <a:pt x="2026" y="1316"/>
                </a:lnTo>
                <a:lnTo>
                  <a:pt x="2029" y="1336"/>
                </a:lnTo>
                <a:lnTo>
                  <a:pt x="2030" y="1349"/>
                </a:lnTo>
                <a:lnTo>
                  <a:pt x="2032" y="1355"/>
                </a:lnTo>
                <a:lnTo>
                  <a:pt x="2027" y="1357"/>
                </a:lnTo>
                <a:lnTo>
                  <a:pt x="2016" y="1361"/>
                </a:lnTo>
                <a:lnTo>
                  <a:pt x="1998" y="1368"/>
                </a:lnTo>
                <a:lnTo>
                  <a:pt x="1972" y="1378"/>
                </a:lnTo>
                <a:lnTo>
                  <a:pt x="1941" y="1390"/>
                </a:lnTo>
                <a:lnTo>
                  <a:pt x="1905" y="1405"/>
                </a:lnTo>
                <a:lnTo>
                  <a:pt x="1861" y="1419"/>
                </a:lnTo>
                <a:lnTo>
                  <a:pt x="1814" y="1434"/>
                </a:lnTo>
                <a:lnTo>
                  <a:pt x="1762" y="1450"/>
                </a:lnTo>
                <a:lnTo>
                  <a:pt x="1706" y="1466"/>
                </a:lnTo>
                <a:lnTo>
                  <a:pt x="1647" y="1481"/>
                </a:lnTo>
                <a:lnTo>
                  <a:pt x="1582" y="1495"/>
                </a:lnTo>
                <a:lnTo>
                  <a:pt x="1517" y="1507"/>
                </a:lnTo>
                <a:lnTo>
                  <a:pt x="1448" y="1518"/>
                </a:lnTo>
                <a:lnTo>
                  <a:pt x="1377" y="1527"/>
                </a:lnTo>
                <a:lnTo>
                  <a:pt x="1305" y="1533"/>
                </a:lnTo>
                <a:lnTo>
                  <a:pt x="1231" y="1536"/>
                </a:lnTo>
                <a:lnTo>
                  <a:pt x="1157" y="1536"/>
                </a:lnTo>
                <a:lnTo>
                  <a:pt x="1082" y="1532"/>
                </a:lnTo>
                <a:lnTo>
                  <a:pt x="1008" y="1524"/>
                </a:lnTo>
                <a:lnTo>
                  <a:pt x="933" y="1511"/>
                </a:lnTo>
                <a:lnTo>
                  <a:pt x="859" y="1494"/>
                </a:lnTo>
                <a:lnTo>
                  <a:pt x="787" y="1469"/>
                </a:lnTo>
                <a:lnTo>
                  <a:pt x="716" y="1440"/>
                </a:lnTo>
                <a:lnTo>
                  <a:pt x="647" y="1405"/>
                </a:lnTo>
                <a:lnTo>
                  <a:pt x="580" y="1361"/>
                </a:lnTo>
                <a:lnTo>
                  <a:pt x="518" y="1313"/>
                </a:lnTo>
                <a:lnTo>
                  <a:pt x="459" y="1259"/>
                </a:lnTo>
                <a:lnTo>
                  <a:pt x="405" y="1202"/>
                </a:lnTo>
                <a:lnTo>
                  <a:pt x="356" y="1141"/>
                </a:lnTo>
                <a:lnTo>
                  <a:pt x="311" y="1076"/>
                </a:lnTo>
                <a:lnTo>
                  <a:pt x="268" y="1011"/>
                </a:lnTo>
                <a:lnTo>
                  <a:pt x="230" y="944"/>
                </a:lnTo>
                <a:lnTo>
                  <a:pt x="197" y="875"/>
                </a:lnTo>
                <a:lnTo>
                  <a:pt x="166" y="806"/>
                </a:lnTo>
                <a:lnTo>
                  <a:pt x="138" y="738"/>
                </a:lnTo>
                <a:lnTo>
                  <a:pt x="114" y="672"/>
                </a:lnTo>
                <a:lnTo>
                  <a:pt x="92" y="607"/>
                </a:lnTo>
                <a:lnTo>
                  <a:pt x="73" y="542"/>
                </a:lnTo>
                <a:lnTo>
                  <a:pt x="57" y="483"/>
                </a:lnTo>
                <a:lnTo>
                  <a:pt x="44" y="427"/>
                </a:lnTo>
                <a:lnTo>
                  <a:pt x="32" y="375"/>
                </a:lnTo>
                <a:lnTo>
                  <a:pt x="22" y="326"/>
                </a:lnTo>
                <a:lnTo>
                  <a:pt x="14" y="286"/>
                </a:lnTo>
                <a:lnTo>
                  <a:pt x="9" y="249"/>
                </a:lnTo>
                <a:lnTo>
                  <a:pt x="4" y="220"/>
                </a:lnTo>
                <a:lnTo>
                  <a:pt x="3" y="200"/>
                </a:lnTo>
                <a:lnTo>
                  <a:pt x="0" y="186"/>
                </a:lnTo>
                <a:lnTo>
                  <a:pt x="0" y="182"/>
                </a:lnTo>
                <a:lnTo>
                  <a:pt x="4" y="179"/>
                </a:lnTo>
                <a:lnTo>
                  <a:pt x="16" y="175"/>
                </a:lnTo>
                <a:lnTo>
                  <a:pt x="33" y="167"/>
                </a:lnTo>
                <a:lnTo>
                  <a:pt x="58" y="157"/>
                </a:lnTo>
                <a:lnTo>
                  <a:pt x="90" y="146"/>
                </a:lnTo>
                <a:lnTo>
                  <a:pt x="127" y="131"/>
                </a:lnTo>
                <a:lnTo>
                  <a:pt x="169" y="116"/>
                </a:lnTo>
                <a:lnTo>
                  <a:pt x="217" y="102"/>
                </a:lnTo>
                <a:lnTo>
                  <a:pt x="270" y="86"/>
                </a:lnTo>
                <a:lnTo>
                  <a:pt x="325" y="70"/>
                </a:lnTo>
                <a:lnTo>
                  <a:pt x="385" y="55"/>
                </a:lnTo>
                <a:lnTo>
                  <a:pt x="449" y="42"/>
                </a:lnTo>
                <a:lnTo>
                  <a:pt x="515" y="29"/>
                </a:lnTo>
                <a:lnTo>
                  <a:pt x="583" y="17"/>
                </a:lnTo>
                <a:lnTo>
                  <a:pt x="653" y="8"/>
                </a:lnTo>
                <a:lnTo>
                  <a:pt x="726" y="3"/>
                </a:lnTo>
                <a:lnTo>
                  <a:pt x="801" y="0"/>
                </a:lnTo>
                <a:lnTo>
                  <a:pt x="875" y="0"/>
                </a:lnTo>
                <a:lnTo>
                  <a:pt x="949" y="4"/>
                </a:lnTo>
                <a:lnTo>
                  <a:pt x="1024" y="11"/>
                </a:lnTo>
                <a:lnTo>
                  <a:pt x="1098" y="24"/>
                </a:lnTo>
                <a:lnTo>
                  <a:pt x="1173" y="43"/>
                </a:lnTo>
                <a:lnTo>
                  <a:pt x="1244" y="67"/>
                </a:lnTo>
                <a:lnTo>
                  <a:pt x="1314" y="96"/>
                </a:lnTo>
                <a:lnTo>
                  <a:pt x="1383" y="131"/>
                </a:lnTo>
              </a:path>
            </a:pathLst>
          </a:custGeom>
          <a:gradFill rotWithShape="1">
            <a:gsLst>
              <a:gs pos="0">
                <a:srgbClr val="FFD4BE"/>
              </a:gs>
              <a:gs pos="100000">
                <a:srgbClr val="FF7E3D"/>
              </a:gs>
            </a:gsLst>
            <a:lin ang="27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+mn-lt"/>
            </a:endParaRPr>
          </a:p>
        </p:txBody>
      </p:sp>
      <p:sp>
        <p:nvSpPr>
          <p:cNvPr id="579591" name="Freeform 7"/>
          <p:cNvSpPr>
            <a:spLocks/>
          </p:cNvSpPr>
          <p:nvPr/>
        </p:nvSpPr>
        <p:spPr bwMode="gray">
          <a:xfrm rot="-468625">
            <a:off x="4770438" y="2278063"/>
            <a:ext cx="4373562" cy="1689100"/>
          </a:xfrm>
          <a:custGeom>
            <a:avLst/>
            <a:gdLst>
              <a:gd name="T0" fmla="*/ 2147483647 w 2032"/>
              <a:gd name="T1" fmla="*/ 2147483647 h 1536"/>
              <a:gd name="T2" fmla="*/ 2147483647 w 2032"/>
              <a:gd name="T3" fmla="*/ 2147483647 h 1536"/>
              <a:gd name="T4" fmla="*/ 2147483647 w 2032"/>
              <a:gd name="T5" fmla="*/ 2147483647 h 1536"/>
              <a:gd name="T6" fmla="*/ 2147483647 w 2032"/>
              <a:gd name="T7" fmla="*/ 0 h 1536"/>
              <a:gd name="T8" fmla="*/ 2147483647 w 2032"/>
              <a:gd name="T9" fmla="*/ 2147483647 h 1536"/>
              <a:gd name="T10" fmla="*/ 2147483647 w 2032"/>
              <a:gd name="T11" fmla="*/ 2147483647 h 1536"/>
              <a:gd name="T12" fmla="*/ 2147483647 w 2032"/>
              <a:gd name="T13" fmla="*/ 2147483647 h 1536"/>
              <a:gd name="T14" fmla="*/ 2147483647 w 2032"/>
              <a:gd name="T15" fmla="*/ 2147483647 h 1536"/>
              <a:gd name="T16" fmla="*/ 2147483647 w 2032"/>
              <a:gd name="T17" fmla="*/ 2147483647 h 1536"/>
              <a:gd name="T18" fmla="*/ 2147483647 w 2032"/>
              <a:gd name="T19" fmla="*/ 2147483647 h 1536"/>
              <a:gd name="T20" fmla="*/ 2147483647 w 2032"/>
              <a:gd name="T21" fmla="*/ 2147483647 h 1536"/>
              <a:gd name="T22" fmla="*/ 2147483647 w 2032"/>
              <a:gd name="T23" fmla="*/ 2147483647 h 1536"/>
              <a:gd name="T24" fmla="*/ 2147483647 w 2032"/>
              <a:gd name="T25" fmla="*/ 2147483647 h 1536"/>
              <a:gd name="T26" fmla="*/ 2147483647 w 2032"/>
              <a:gd name="T27" fmla="*/ 2147483647 h 1536"/>
              <a:gd name="T28" fmla="*/ 2147483647 w 2032"/>
              <a:gd name="T29" fmla="*/ 2147483647 h 1536"/>
              <a:gd name="T30" fmla="*/ 2147483647 w 2032"/>
              <a:gd name="T31" fmla="*/ 2147483647 h 1536"/>
              <a:gd name="T32" fmla="*/ 2147483647 w 2032"/>
              <a:gd name="T33" fmla="*/ 2147483647 h 1536"/>
              <a:gd name="T34" fmla="*/ 2147483647 w 2032"/>
              <a:gd name="T35" fmla="*/ 2147483647 h 1536"/>
              <a:gd name="T36" fmla="*/ 2147483647 w 2032"/>
              <a:gd name="T37" fmla="*/ 2147483647 h 1536"/>
              <a:gd name="T38" fmla="*/ 2147483647 w 2032"/>
              <a:gd name="T39" fmla="*/ 2147483647 h 1536"/>
              <a:gd name="T40" fmla="*/ 2147483647 w 2032"/>
              <a:gd name="T41" fmla="*/ 2147483647 h 1536"/>
              <a:gd name="T42" fmla="*/ 2147483647 w 2032"/>
              <a:gd name="T43" fmla="*/ 2147483647 h 1536"/>
              <a:gd name="T44" fmla="*/ 2147483647 w 2032"/>
              <a:gd name="T45" fmla="*/ 2147483647 h 1536"/>
              <a:gd name="T46" fmla="*/ 2147483647 w 2032"/>
              <a:gd name="T47" fmla="*/ 2147483647 h 1536"/>
              <a:gd name="T48" fmla="*/ 2147483647 w 2032"/>
              <a:gd name="T49" fmla="*/ 2147483647 h 1536"/>
              <a:gd name="T50" fmla="*/ 2147483647 w 2032"/>
              <a:gd name="T51" fmla="*/ 2147483647 h 1536"/>
              <a:gd name="T52" fmla="*/ 2147483647 w 2032"/>
              <a:gd name="T53" fmla="*/ 2147483647 h 1536"/>
              <a:gd name="T54" fmla="*/ 2147483647 w 2032"/>
              <a:gd name="T55" fmla="*/ 2147483647 h 1536"/>
              <a:gd name="T56" fmla="*/ 2147483647 w 2032"/>
              <a:gd name="T57" fmla="*/ 2147483647 h 1536"/>
              <a:gd name="T58" fmla="*/ 2147483647 w 2032"/>
              <a:gd name="T59" fmla="*/ 2147483647 h 1536"/>
              <a:gd name="T60" fmla="*/ 2147483647 w 2032"/>
              <a:gd name="T61" fmla="*/ 2147483647 h 1536"/>
              <a:gd name="T62" fmla="*/ 2147483647 w 2032"/>
              <a:gd name="T63" fmla="*/ 2147483647 h 1536"/>
              <a:gd name="T64" fmla="*/ 2147483647 w 2032"/>
              <a:gd name="T65" fmla="*/ 2147483647 h 1536"/>
              <a:gd name="T66" fmla="*/ 2147483647 w 2032"/>
              <a:gd name="T67" fmla="*/ 2147483647 h 1536"/>
              <a:gd name="T68" fmla="*/ 2147483647 w 2032"/>
              <a:gd name="T69" fmla="*/ 2147483647 h 1536"/>
              <a:gd name="T70" fmla="*/ 2147483647 w 2032"/>
              <a:gd name="T71" fmla="*/ 2147483647 h 1536"/>
              <a:gd name="T72" fmla="*/ 2147483647 w 2032"/>
              <a:gd name="T73" fmla="*/ 2147483647 h 1536"/>
              <a:gd name="T74" fmla="*/ 0 w 2032"/>
              <a:gd name="T75" fmla="*/ 2147483647 h 1536"/>
              <a:gd name="T76" fmla="*/ 2147483647 w 2032"/>
              <a:gd name="T77" fmla="*/ 2147483647 h 1536"/>
              <a:gd name="T78" fmla="*/ 2147483647 w 2032"/>
              <a:gd name="T79" fmla="*/ 2147483647 h 1536"/>
              <a:gd name="T80" fmla="*/ 2147483647 w 2032"/>
              <a:gd name="T81" fmla="*/ 2147483647 h 1536"/>
              <a:gd name="T82" fmla="*/ 2147483647 w 2032"/>
              <a:gd name="T83" fmla="*/ 2147483647 h 1536"/>
              <a:gd name="T84" fmla="*/ 2147483647 w 2032"/>
              <a:gd name="T85" fmla="*/ 2147483647 h 1536"/>
              <a:gd name="T86" fmla="*/ 2147483647 w 2032"/>
              <a:gd name="T87" fmla="*/ 2147483647 h 1536"/>
              <a:gd name="T88" fmla="*/ 2147483647 w 2032"/>
              <a:gd name="T89" fmla="*/ 2147483647 h 1536"/>
              <a:gd name="T90" fmla="*/ 2147483647 w 2032"/>
              <a:gd name="T91" fmla="*/ 2147483647 h 1536"/>
              <a:gd name="T92" fmla="*/ 2147483647 w 2032"/>
              <a:gd name="T93" fmla="*/ 2147483647 h 1536"/>
              <a:gd name="T94" fmla="*/ 2147483647 w 2032"/>
              <a:gd name="T95" fmla="*/ 2147483647 h 1536"/>
              <a:gd name="T96" fmla="*/ 2147483647 w 2032"/>
              <a:gd name="T97" fmla="*/ 2147483647 h 1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032" h="1536">
                <a:moveTo>
                  <a:pt x="647" y="131"/>
                </a:moveTo>
                <a:lnTo>
                  <a:pt x="716" y="96"/>
                </a:lnTo>
                <a:lnTo>
                  <a:pt x="787" y="67"/>
                </a:lnTo>
                <a:lnTo>
                  <a:pt x="859" y="43"/>
                </a:lnTo>
                <a:lnTo>
                  <a:pt x="933" y="25"/>
                </a:lnTo>
                <a:lnTo>
                  <a:pt x="1008" y="11"/>
                </a:lnTo>
                <a:lnTo>
                  <a:pt x="1082" y="4"/>
                </a:lnTo>
                <a:lnTo>
                  <a:pt x="1157" y="0"/>
                </a:lnTo>
                <a:lnTo>
                  <a:pt x="1231" y="0"/>
                </a:lnTo>
                <a:lnTo>
                  <a:pt x="1305" y="3"/>
                </a:lnTo>
                <a:lnTo>
                  <a:pt x="1377" y="8"/>
                </a:lnTo>
                <a:lnTo>
                  <a:pt x="1448" y="17"/>
                </a:lnTo>
                <a:lnTo>
                  <a:pt x="1517" y="29"/>
                </a:lnTo>
                <a:lnTo>
                  <a:pt x="1582" y="42"/>
                </a:lnTo>
                <a:lnTo>
                  <a:pt x="1647" y="55"/>
                </a:lnTo>
                <a:lnTo>
                  <a:pt x="1706" y="70"/>
                </a:lnTo>
                <a:lnTo>
                  <a:pt x="1762" y="86"/>
                </a:lnTo>
                <a:lnTo>
                  <a:pt x="1814" y="102"/>
                </a:lnTo>
                <a:lnTo>
                  <a:pt x="1861" y="116"/>
                </a:lnTo>
                <a:lnTo>
                  <a:pt x="1905" y="131"/>
                </a:lnTo>
                <a:lnTo>
                  <a:pt x="1941" y="146"/>
                </a:lnTo>
                <a:lnTo>
                  <a:pt x="1972" y="157"/>
                </a:lnTo>
                <a:lnTo>
                  <a:pt x="1998" y="167"/>
                </a:lnTo>
                <a:lnTo>
                  <a:pt x="2016" y="175"/>
                </a:lnTo>
                <a:lnTo>
                  <a:pt x="2027" y="179"/>
                </a:lnTo>
                <a:lnTo>
                  <a:pt x="2032" y="182"/>
                </a:lnTo>
                <a:lnTo>
                  <a:pt x="2030" y="186"/>
                </a:lnTo>
                <a:lnTo>
                  <a:pt x="2029" y="200"/>
                </a:lnTo>
                <a:lnTo>
                  <a:pt x="2026" y="220"/>
                </a:lnTo>
                <a:lnTo>
                  <a:pt x="2021" y="249"/>
                </a:lnTo>
                <a:lnTo>
                  <a:pt x="2017" y="286"/>
                </a:lnTo>
                <a:lnTo>
                  <a:pt x="2008" y="327"/>
                </a:lnTo>
                <a:lnTo>
                  <a:pt x="2000" y="375"/>
                </a:lnTo>
                <a:lnTo>
                  <a:pt x="1988" y="427"/>
                </a:lnTo>
                <a:lnTo>
                  <a:pt x="1975" y="483"/>
                </a:lnTo>
                <a:lnTo>
                  <a:pt x="1957" y="542"/>
                </a:lnTo>
                <a:lnTo>
                  <a:pt x="1940" y="607"/>
                </a:lnTo>
                <a:lnTo>
                  <a:pt x="1918" y="672"/>
                </a:lnTo>
                <a:lnTo>
                  <a:pt x="1893" y="738"/>
                </a:lnTo>
                <a:lnTo>
                  <a:pt x="1865" y="807"/>
                </a:lnTo>
                <a:lnTo>
                  <a:pt x="1835" y="875"/>
                </a:lnTo>
                <a:lnTo>
                  <a:pt x="1801" y="944"/>
                </a:lnTo>
                <a:lnTo>
                  <a:pt x="1763" y="1011"/>
                </a:lnTo>
                <a:lnTo>
                  <a:pt x="1721" y="1076"/>
                </a:lnTo>
                <a:lnTo>
                  <a:pt x="1676" y="1141"/>
                </a:lnTo>
                <a:lnTo>
                  <a:pt x="1626" y="1202"/>
                </a:lnTo>
                <a:lnTo>
                  <a:pt x="1572" y="1259"/>
                </a:lnTo>
                <a:lnTo>
                  <a:pt x="1514" y="1313"/>
                </a:lnTo>
                <a:lnTo>
                  <a:pt x="1451" y="1361"/>
                </a:lnTo>
                <a:lnTo>
                  <a:pt x="1383" y="1405"/>
                </a:lnTo>
                <a:lnTo>
                  <a:pt x="1314" y="1440"/>
                </a:lnTo>
                <a:lnTo>
                  <a:pt x="1244" y="1469"/>
                </a:lnTo>
                <a:lnTo>
                  <a:pt x="1173" y="1494"/>
                </a:lnTo>
                <a:lnTo>
                  <a:pt x="1098" y="1511"/>
                </a:lnTo>
                <a:lnTo>
                  <a:pt x="1024" y="1524"/>
                </a:lnTo>
                <a:lnTo>
                  <a:pt x="949" y="1532"/>
                </a:lnTo>
                <a:lnTo>
                  <a:pt x="875" y="1536"/>
                </a:lnTo>
                <a:lnTo>
                  <a:pt x="801" y="1536"/>
                </a:lnTo>
                <a:lnTo>
                  <a:pt x="726" y="1533"/>
                </a:lnTo>
                <a:lnTo>
                  <a:pt x="653" y="1527"/>
                </a:lnTo>
                <a:lnTo>
                  <a:pt x="583" y="1519"/>
                </a:lnTo>
                <a:lnTo>
                  <a:pt x="515" y="1507"/>
                </a:lnTo>
                <a:lnTo>
                  <a:pt x="449" y="1495"/>
                </a:lnTo>
                <a:lnTo>
                  <a:pt x="385" y="1481"/>
                </a:lnTo>
                <a:lnTo>
                  <a:pt x="325" y="1466"/>
                </a:lnTo>
                <a:lnTo>
                  <a:pt x="270" y="1450"/>
                </a:lnTo>
                <a:lnTo>
                  <a:pt x="217" y="1434"/>
                </a:lnTo>
                <a:lnTo>
                  <a:pt x="169" y="1419"/>
                </a:lnTo>
                <a:lnTo>
                  <a:pt x="127" y="1405"/>
                </a:lnTo>
                <a:lnTo>
                  <a:pt x="90" y="1390"/>
                </a:lnTo>
                <a:lnTo>
                  <a:pt x="58" y="1379"/>
                </a:lnTo>
                <a:lnTo>
                  <a:pt x="33" y="1368"/>
                </a:lnTo>
                <a:lnTo>
                  <a:pt x="16" y="1361"/>
                </a:lnTo>
                <a:lnTo>
                  <a:pt x="4" y="1357"/>
                </a:lnTo>
                <a:lnTo>
                  <a:pt x="0" y="1355"/>
                </a:lnTo>
                <a:lnTo>
                  <a:pt x="0" y="1349"/>
                </a:lnTo>
                <a:lnTo>
                  <a:pt x="3" y="1336"/>
                </a:lnTo>
                <a:lnTo>
                  <a:pt x="4" y="1316"/>
                </a:lnTo>
                <a:lnTo>
                  <a:pt x="9" y="1287"/>
                </a:lnTo>
                <a:lnTo>
                  <a:pt x="14" y="1250"/>
                </a:lnTo>
                <a:lnTo>
                  <a:pt x="22" y="1209"/>
                </a:lnTo>
                <a:lnTo>
                  <a:pt x="32" y="1161"/>
                </a:lnTo>
                <a:lnTo>
                  <a:pt x="44" y="1109"/>
                </a:lnTo>
                <a:lnTo>
                  <a:pt x="57" y="1053"/>
                </a:lnTo>
                <a:lnTo>
                  <a:pt x="73" y="993"/>
                </a:lnTo>
                <a:lnTo>
                  <a:pt x="92" y="929"/>
                </a:lnTo>
                <a:lnTo>
                  <a:pt x="114" y="865"/>
                </a:lnTo>
                <a:lnTo>
                  <a:pt x="138" y="798"/>
                </a:lnTo>
                <a:lnTo>
                  <a:pt x="166" y="729"/>
                </a:lnTo>
                <a:lnTo>
                  <a:pt x="197" y="661"/>
                </a:lnTo>
                <a:lnTo>
                  <a:pt x="230" y="592"/>
                </a:lnTo>
                <a:lnTo>
                  <a:pt x="268" y="525"/>
                </a:lnTo>
                <a:lnTo>
                  <a:pt x="311" y="459"/>
                </a:lnTo>
                <a:lnTo>
                  <a:pt x="356" y="395"/>
                </a:lnTo>
                <a:lnTo>
                  <a:pt x="405" y="334"/>
                </a:lnTo>
                <a:lnTo>
                  <a:pt x="459" y="277"/>
                </a:lnTo>
                <a:lnTo>
                  <a:pt x="518" y="223"/>
                </a:lnTo>
                <a:lnTo>
                  <a:pt x="580" y="175"/>
                </a:lnTo>
                <a:lnTo>
                  <a:pt x="647" y="131"/>
                </a:lnTo>
              </a:path>
            </a:pathLst>
          </a:custGeom>
          <a:gradFill rotWithShape="1">
            <a:gsLst>
              <a:gs pos="0">
                <a:srgbClr val="FFEEAA"/>
              </a:gs>
              <a:gs pos="100000">
                <a:srgbClr val="FFCC00"/>
              </a:gs>
            </a:gsLst>
            <a:lin ang="18900000" scaled="1"/>
          </a:gradFill>
          <a:ln w="3810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135003" dir="2928844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+mn-lt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35375" y="2854325"/>
            <a:ext cx="2808288" cy="1944688"/>
            <a:chOff x="2016" y="1920"/>
            <a:chExt cx="1680" cy="1680"/>
          </a:xfrm>
        </p:grpSpPr>
        <p:sp>
          <p:nvSpPr>
            <p:cNvPr id="61458" name="Oval 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3E0C00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91581" dir="3378596" algn="ctr" rotWithShape="0">
                <a:srgbClr val="B2B2B2"/>
              </a:outerShdw>
            </a:effectLst>
          </p:spPr>
          <p:txBody>
            <a:bodyPr wrap="none" anchor="ctr"/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bg-BG" sz="1000"/>
            </a:p>
          </p:txBody>
        </p:sp>
        <p:sp>
          <p:nvSpPr>
            <p:cNvPr id="61459" name="Freeform 1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439 w 1321"/>
                <a:gd name="T1" fmla="*/ 4 h 712"/>
                <a:gd name="T2" fmla="*/ 442 w 1321"/>
                <a:gd name="T3" fmla="*/ 4 h 712"/>
                <a:gd name="T4" fmla="*/ 444 w 1321"/>
                <a:gd name="T5" fmla="*/ 4 h 712"/>
                <a:gd name="T6" fmla="*/ 441 w 1321"/>
                <a:gd name="T7" fmla="*/ 4 h 712"/>
                <a:gd name="T8" fmla="*/ 437 w 1321"/>
                <a:gd name="T9" fmla="*/ 4 h 712"/>
                <a:gd name="T10" fmla="*/ 428 w 1321"/>
                <a:gd name="T11" fmla="*/ 4 h 712"/>
                <a:gd name="T12" fmla="*/ 417 w 1321"/>
                <a:gd name="T13" fmla="*/ 4 h 712"/>
                <a:gd name="T14" fmla="*/ 401 w 1321"/>
                <a:gd name="T15" fmla="*/ 4 h 712"/>
                <a:gd name="T16" fmla="*/ 386 w 1321"/>
                <a:gd name="T17" fmla="*/ 4 h 712"/>
                <a:gd name="T18" fmla="*/ 368 w 1321"/>
                <a:gd name="T19" fmla="*/ 4 h 712"/>
                <a:gd name="T20" fmla="*/ 347 w 1321"/>
                <a:gd name="T21" fmla="*/ 4 h 712"/>
                <a:gd name="T22" fmla="*/ 325 w 1321"/>
                <a:gd name="T23" fmla="*/ 4 h 712"/>
                <a:gd name="T24" fmla="*/ 301 w 1321"/>
                <a:gd name="T25" fmla="*/ 4 h 712"/>
                <a:gd name="T26" fmla="*/ 278 w 1321"/>
                <a:gd name="T27" fmla="*/ 4 h 712"/>
                <a:gd name="T28" fmla="*/ 269 w 1321"/>
                <a:gd name="T29" fmla="*/ 4 h 712"/>
                <a:gd name="T30" fmla="*/ 161 w 1321"/>
                <a:gd name="T31" fmla="*/ 4 h 712"/>
                <a:gd name="T32" fmla="*/ 160 w 1321"/>
                <a:gd name="T33" fmla="*/ 4 h 712"/>
                <a:gd name="T34" fmla="*/ 137 w 1321"/>
                <a:gd name="T35" fmla="*/ 4 h 712"/>
                <a:gd name="T36" fmla="*/ 118 w 1321"/>
                <a:gd name="T37" fmla="*/ 4 h 712"/>
                <a:gd name="T38" fmla="*/ 100 w 1321"/>
                <a:gd name="T39" fmla="*/ 4 h 712"/>
                <a:gd name="T40" fmla="*/ 78 w 1321"/>
                <a:gd name="T41" fmla="*/ 4 h 712"/>
                <a:gd name="T42" fmla="*/ 66 w 1321"/>
                <a:gd name="T43" fmla="*/ 4 h 712"/>
                <a:gd name="T44" fmla="*/ 51 w 1321"/>
                <a:gd name="T45" fmla="*/ 4 h 712"/>
                <a:gd name="T46" fmla="*/ 33 w 1321"/>
                <a:gd name="T47" fmla="*/ 4 h 712"/>
                <a:gd name="T48" fmla="*/ 26 w 1321"/>
                <a:gd name="T49" fmla="*/ 4 h 712"/>
                <a:gd name="T50" fmla="*/ 26 w 1321"/>
                <a:gd name="T51" fmla="*/ 4 h 712"/>
                <a:gd name="T52" fmla="*/ 18 w 1321"/>
                <a:gd name="T53" fmla="*/ 4 h 712"/>
                <a:gd name="T54" fmla="*/ 6 w 1321"/>
                <a:gd name="T55" fmla="*/ 4 h 712"/>
                <a:gd name="T56" fmla="*/ 0 w 1321"/>
                <a:gd name="T57" fmla="*/ 4 h 712"/>
                <a:gd name="T58" fmla="*/ 0 w 1321"/>
                <a:gd name="T59" fmla="*/ 4 h 712"/>
                <a:gd name="T60" fmla="*/ 4 w 1321"/>
                <a:gd name="T61" fmla="*/ 4 h 712"/>
                <a:gd name="T62" fmla="*/ 16 w 1321"/>
                <a:gd name="T63" fmla="*/ 4 h 712"/>
                <a:gd name="T64" fmla="*/ 26 w 1321"/>
                <a:gd name="T65" fmla="*/ 4 h 712"/>
                <a:gd name="T66" fmla="*/ 29 w 1321"/>
                <a:gd name="T67" fmla="*/ 4 h 712"/>
                <a:gd name="T68" fmla="*/ 53 w 1321"/>
                <a:gd name="T69" fmla="*/ 4 h 712"/>
                <a:gd name="T70" fmla="*/ 70 w 1321"/>
                <a:gd name="T71" fmla="*/ 4 h 712"/>
                <a:gd name="T72" fmla="*/ 92 w 1321"/>
                <a:gd name="T73" fmla="*/ 4 h 712"/>
                <a:gd name="T74" fmla="*/ 116 w 1321"/>
                <a:gd name="T75" fmla="*/ 4 h 712"/>
                <a:gd name="T76" fmla="*/ 139 w 1321"/>
                <a:gd name="T77" fmla="*/ 4 h 712"/>
                <a:gd name="T78" fmla="*/ 168 w 1321"/>
                <a:gd name="T79" fmla="*/ 4 h 712"/>
                <a:gd name="T80" fmla="*/ 196 w 1321"/>
                <a:gd name="T81" fmla="*/ 4 h 712"/>
                <a:gd name="T82" fmla="*/ 225 w 1321"/>
                <a:gd name="T83" fmla="*/ 0 h 712"/>
                <a:gd name="T84" fmla="*/ 225 w 1321"/>
                <a:gd name="T85" fmla="*/ 0 h 712"/>
                <a:gd name="T86" fmla="*/ 256 w 1321"/>
                <a:gd name="T87" fmla="*/ 4 h 712"/>
                <a:gd name="T88" fmla="*/ 284 w 1321"/>
                <a:gd name="T89" fmla="*/ 4 h 712"/>
                <a:gd name="T90" fmla="*/ 313 w 1321"/>
                <a:gd name="T91" fmla="*/ 4 h 712"/>
                <a:gd name="T92" fmla="*/ 340 w 1321"/>
                <a:gd name="T93" fmla="*/ 4 h 712"/>
                <a:gd name="T94" fmla="*/ 365 w 1321"/>
                <a:gd name="T95" fmla="*/ 4 h 712"/>
                <a:gd name="T96" fmla="*/ 386 w 1321"/>
                <a:gd name="T97" fmla="*/ 4 h 712"/>
                <a:gd name="T98" fmla="*/ 407 w 1321"/>
                <a:gd name="T99" fmla="*/ 4 h 712"/>
                <a:gd name="T100" fmla="*/ 424 w 1321"/>
                <a:gd name="T101" fmla="*/ 4 h 712"/>
                <a:gd name="T102" fmla="*/ 439 w 1321"/>
                <a:gd name="T103" fmla="*/ 4 h 712"/>
                <a:gd name="T104" fmla="*/ 439 w 1321"/>
                <a:gd name="T105" fmla="*/ 4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9595" name="Text Box 11"/>
          <p:cNvSpPr txBox="1">
            <a:spLocks noChangeArrowheads="1"/>
          </p:cNvSpPr>
          <p:nvPr/>
        </p:nvSpPr>
        <p:spPr bwMode="gray">
          <a:xfrm>
            <a:off x="2055813" y="4344988"/>
            <a:ext cx="1809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b="1"/>
              <a:t>“</a:t>
            </a:r>
            <a:r>
              <a:rPr lang="bg-BG" altLang="bg-BG" b="1"/>
              <a:t>Нови умения за нови работни </a:t>
            </a:r>
            <a:r>
              <a:rPr lang="en-US" altLang="bg-BG" b="1"/>
              <a:t> </a:t>
            </a:r>
            <a:r>
              <a:rPr lang="bg-BG" altLang="bg-BG" b="1"/>
              <a:t>места</a:t>
            </a:r>
            <a:r>
              <a:rPr lang="en-US" altLang="bg-BG" b="1"/>
              <a:t>”</a:t>
            </a:r>
          </a:p>
        </p:txBody>
      </p:sp>
      <p:sp>
        <p:nvSpPr>
          <p:cNvPr id="579596" name="Text Box 12"/>
          <p:cNvSpPr txBox="1">
            <a:spLocks noChangeArrowheads="1"/>
          </p:cNvSpPr>
          <p:nvPr/>
        </p:nvSpPr>
        <p:spPr bwMode="gray">
          <a:xfrm>
            <a:off x="5829300" y="4703763"/>
            <a:ext cx="2559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Интернационализация</a:t>
            </a:r>
            <a:endParaRPr lang="en-US" altLang="bg-BG" b="1"/>
          </a:p>
        </p:txBody>
      </p:sp>
      <p:sp>
        <p:nvSpPr>
          <p:cNvPr id="579597" name="Text Box 13"/>
          <p:cNvSpPr txBox="1">
            <a:spLocks noChangeArrowheads="1"/>
          </p:cNvSpPr>
          <p:nvPr/>
        </p:nvSpPr>
        <p:spPr bwMode="gray">
          <a:xfrm>
            <a:off x="3744913" y="3265488"/>
            <a:ext cx="2622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000" b="1">
                <a:solidFill>
                  <a:schemeClr val="bg1"/>
                </a:solidFill>
              </a:rPr>
              <a:t> </a:t>
            </a:r>
            <a:r>
              <a:rPr lang="bg-BG" altLang="bg-BG" b="1">
                <a:solidFill>
                  <a:schemeClr val="bg1"/>
                </a:solidFill>
              </a:rPr>
              <a:t>Глобални предизвикателства в образованието и научните изследвания</a:t>
            </a:r>
            <a:endParaRPr lang="en-US" altLang="bg-BG" b="1">
              <a:solidFill>
                <a:schemeClr val="bg1"/>
              </a:solidFill>
            </a:endParaRPr>
          </a:p>
        </p:txBody>
      </p:sp>
      <p:sp>
        <p:nvSpPr>
          <p:cNvPr id="579598" name="Text Box 14"/>
          <p:cNvSpPr txBox="1">
            <a:spLocks noChangeArrowheads="1"/>
          </p:cNvSpPr>
          <p:nvPr/>
        </p:nvSpPr>
        <p:spPr bwMode="gray">
          <a:xfrm>
            <a:off x="1570038" y="2197100"/>
            <a:ext cx="2660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>
                <a:solidFill>
                  <a:srgbClr val="000000"/>
                </a:solidFill>
              </a:rPr>
              <a:t>Обвързаност с потребностите на бизнеса и на пазара на труда</a:t>
            </a:r>
            <a:endParaRPr lang="en-US" altLang="bg-BG" b="1">
              <a:solidFill>
                <a:srgbClr val="000000"/>
              </a:solidFill>
            </a:endParaRPr>
          </a:p>
        </p:txBody>
      </p:sp>
      <p:sp>
        <p:nvSpPr>
          <p:cNvPr id="579600" name="Text Box 16"/>
          <p:cNvSpPr txBox="1">
            <a:spLocks noChangeArrowheads="1"/>
          </p:cNvSpPr>
          <p:nvPr/>
        </p:nvSpPr>
        <p:spPr bwMode="gray">
          <a:xfrm>
            <a:off x="4171950" y="5360988"/>
            <a:ext cx="176688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bg-BG" altLang="bg-BG" b="1"/>
              <a:t>Мобилност на </a:t>
            </a:r>
            <a:r>
              <a:rPr lang="en-US" altLang="bg-BG" b="1"/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bg-BG" b="1">
                <a:solidFill>
                  <a:srgbClr val="000000"/>
                </a:solidFill>
              </a:rPr>
              <a:t>ECTS </a:t>
            </a:r>
            <a:r>
              <a:rPr lang="bg-BG" altLang="bg-BG" b="1">
                <a:solidFill>
                  <a:srgbClr val="000000"/>
                </a:solidFill>
              </a:rPr>
              <a:t>кредити</a:t>
            </a:r>
            <a:endParaRPr lang="en-US" altLang="bg-BG" b="1">
              <a:solidFill>
                <a:srgbClr val="000000"/>
              </a:solidFill>
            </a:endParaRPr>
          </a:p>
        </p:txBody>
      </p:sp>
      <p:sp>
        <p:nvSpPr>
          <p:cNvPr id="579601" name="Text Box 17"/>
          <p:cNvSpPr txBox="1">
            <a:spLocks noChangeArrowheads="1"/>
          </p:cNvSpPr>
          <p:nvPr/>
        </p:nvSpPr>
        <p:spPr bwMode="auto">
          <a:xfrm>
            <a:off x="5543550" y="2611438"/>
            <a:ext cx="338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Интеграция на научната дейност и обучението</a:t>
            </a:r>
            <a:r>
              <a:rPr lang="bg-BG" altLang="bg-BG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79603" name="Rectangle 19"/>
          <p:cNvSpPr>
            <a:spLocks noChangeArrowheads="1"/>
          </p:cNvSpPr>
          <p:nvPr/>
        </p:nvSpPr>
        <p:spPr bwMode="auto">
          <a:xfrm>
            <a:off x="3865563" y="1762125"/>
            <a:ext cx="270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>
                <a:solidFill>
                  <a:srgbClr val="000000"/>
                </a:solidFill>
              </a:rPr>
              <a:t>Трансдисциплинарност на учебния план</a:t>
            </a:r>
            <a:endParaRPr lang="en-US" altLang="bg-BG" b="1">
              <a:solidFill>
                <a:srgbClr val="000000"/>
              </a:solidFill>
            </a:endParaRPr>
          </a:p>
        </p:txBody>
      </p:sp>
      <p:sp>
        <p:nvSpPr>
          <p:cNvPr id="61457" name="Rectangle 2"/>
          <p:cNvSpPr>
            <a:spLocks noChangeArrowheads="1"/>
          </p:cNvSpPr>
          <p:nvPr/>
        </p:nvSpPr>
        <p:spPr bwMode="auto">
          <a:xfrm>
            <a:off x="-406400" y="1460500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b="1"/>
              <a:t>НОВАТА ПАРАДИГМА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9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9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9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9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9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9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5" grpId="0"/>
      <p:bldP spid="579596" grpId="0"/>
      <p:bldP spid="579597" grpId="0"/>
      <p:bldP spid="579598" grpId="0"/>
      <p:bldP spid="579600" grpId="0"/>
      <p:bldP spid="579601" grpId="0"/>
      <p:bldP spid="5796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12" name="Rectangle 12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latin typeface="Corbel" pitchFamily="34" charset="0"/>
              <a:cs typeface="Arial" charset="0"/>
            </a:endParaRPr>
          </a:p>
        </p:txBody>
      </p:sp>
      <p:sp>
        <p:nvSpPr>
          <p:cNvPr id="26" name="Freeform 4"/>
          <p:cNvSpPr>
            <a:spLocks/>
          </p:cNvSpPr>
          <p:nvPr/>
        </p:nvSpPr>
        <p:spPr bwMode="gray">
          <a:xfrm>
            <a:off x="7072313" y="2992438"/>
            <a:ext cx="576262" cy="846137"/>
          </a:xfrm>
          <a:custGeom>
            <a:avLst/>
            <a:gdLst>
              <a:gd name="T0" fmla="*/ 308 w 308"/>
              <a:gd name="T1" fmla="*/ 120 h 444"/>
              <a:gd name="T2" fmla="*/ 0 w 308"/>
              <a:gd name="T3" fmla="*/ 444 h 444"/>
              <a:gd name="T4" fmla="*/ 0 w 308"/>
              <a:gd name="T5" fmla="*/ 286 h 444"/>
              <a:gd name="T6" fmla="*/ 308 w 308"/>
              <a:gd name="T7" fmla="*/ 0 h 444"/>
              <a:gd name="T8" fmla="*/ 308 w 308"/>
              <a:gd name="T9" fmla="*/ 12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444">
                <a:moveTo>
                  <a:pt x="308" y="120"/>
                </a:moveTo>
                <a:lnTo>
                  <a:pt x="0" y="444"/>
                </a:lnTo>
                <a:lnTo>
                  <a:pt x="0" y="286"/>
                </a:lnTo>
                <a:lnTo>
                  <a:pt x="308" y="0"/>
                </a:lnTo>
                <a:lnTo>
                  <a:pt x="308" y="12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gray">
          <a:xfrm>
            <a:off x="4311650" y="2992438"/>
            <a:ext cx="3343275" cy="541337"/>
          </a:xfrm>
          <a:custGeom>
            <a:avLst/>
            <a:gdLst>
              <a:gd name="T0" fmla="*/ 1478 w 1786"/>
              <a:gd name="T1" fmla="*/ 284 h 284"/>
              <a:gd name="T2" fmla="*/ 0 w 1786"/>
              <a:gd name="T3" fmla="*/ 284 h 284"/>
              <a:gd name="T4" fmla="*/ 446 w 1786"/>
              <a:gd name="T5" fmla="*/ 0 h 284"/>
              <a:gd name="T6" fmla="*/ 1786 w 1786"/>
              <a:gd name="T7" fmla="*/ 0 h 284"/>
              <a:gd name="T8" fmla="*/ 1478 w 1786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6" h="284">
                <a:moveTo>
                  <a:pt x="1478" y="284"/>
                </a:moveTo>
                <a:lnTo>
                  <a:pt x="0" y="284"/>
                </a:lnTo>
                <a:lnTo>
                  <a:pt x="446" y="0"/>
                </a:lnTo>
                <a:lnTo>
                  <a:pt x="1786" y="0"/>
                </a:lnTo>
                <a:lnTo>
                  <a:pt x="1478" y="284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57647"/>
                  <a:invGamma/>
                </a:schemeClr>
              </a:gs>
              <a:gs pos="100000">
                <a:schemeClr val="hlink"/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Freeform 6"/>
          <p:cNvSpPr>
            <a:spLocks/>
          </p:cNvSpPr>
          <p:nvPr/>
        </p:nvSpPr>
        <p:spPr bwMode="gray">
          <a:xfrm>
            <a:off x="6492875" y="3824288"/>
            <a:ext cx="576263" cy="841375"/>
          </a:xfrm>
          <a:custGeom>
            <a:avLst/>
            <a:gdLst>
              <a:gd name="T0" fmla="*/ 308 w 308"/>
              <a:gd name="T1" fmla="*/ 120 h 442"/>
              <a:gd name="T2" fmla="*/ 0 w 308"/>
              <a:gd name="T3" fmla="*/ 442 h 442"/>
              <a:gd name="T4" fmla="*/ 0 w 308"/>
              <a:gd name="T5" fmla="*/ 286 h 442"/>
              <a:gd name="T6" fmla="*/ 308 w 308"/>
              <a:gd name="T7" fmla="*/ 0 h 442"/>
              <a:gd name="T8" fmla="*/ 308 w 308"/>
              <a:gd name="T9" fmla="*/ 12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442">
                <a:moveTo>
                  <a:pt x="308" y="120"/>
                </a:moveTo>
                <a:lnTo>
                  <a:pt x="0" y="442"/>
                </a:lnTo>
                <a:lnTo>
                  <a:pt x="0" y="286"/>
                </a:lnTo>
                <a:lnTo>
                  <a:pt x="308" y="0"/>
                </a:lnTo>
                <a:lnTo>
                  <a:pt x="308" y="12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Freeform 7"/>
          <p:cNvSpPr>
            <a:spLocks/>
          </p:cNvSpPr>
          <p:nvPr/>
        </p:nvSpPr>
        <p:spPr bwMode="gray">
          <a:xfrm>
            <a:off x="3481388" y="3824288"/>
            <a:ext cx="3594100" cy="539750"/>
          </a:xfrm>
          <a:custGeom>
            <a:avLst/>
            <a:gdLst>
              <a:gd name="T0" fmla="*/ 1612 w 1920"/>
              <a:gd name="T1" fmla="*/ 284 h 284"/>
              <a:gd name="T2" fmla="*/ 0 w 1920"/>
              <a:gd name="T3" fmla="*/ 284 h 284"/>
              <a:gd name="T4" fmla="*/ 446 w 1920"/>
              <a:gd name="T5" fmla="*/ 0 h 284"/>
              <a:gd name="T6" fmla="*/ 1920 w 1920"/>
              <a:gd name="T7" fmla="*/ 0 h 284"/>
              <a:gd name="T8" fmla="*/ 1612 w 1920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20" h="284">
                <a:moveTo>
                  <a:pt x="1612" y="284"/>
                </a:moveTo>
                <a:lnTo>
                  <a:pt x="0" y="284"/>
                </a:lnTo>
                <a:lnTo>
                  <a:pt x="446" y="0"/>
                </a:lnTo>
                <a:lnTo>
                  <a:pt x="1920" y="0"/>
                </a:lnTo>
                <a:lnTo>
                  <a:pt x="1612" y="284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7647"/>
                  <a:invGamma/>
                </a:schemeClr>
              </a:gs>
              <a:gs pos="100000">
                <a:schemeClr val="accent1"/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Freeform 8"/>
          <p:cNvSpPr>
            <a:spLocks/>
          </p:cNvSpPr>
          <p:nvPr/>
        </p:nvSpPr>
        <p:spPr bwMode="gray">
          <a:xfrm>
            <a:off x="5911850" y="4656138"/>
            <a:ext cx="573088" cy="844550"/>
          </a:xfrm>
          <a:custGeom>
            <a:avLst/>
            <a:gdLst>
              <a:gd name="T0" fmla="*/ 306 w 306"/>
              <a:gd name="T1" fmla="*/ 122 h 444"/>
              <a:gd name="T2" fmla="*/ 0 w 306"/>
              <a:gd name="T3" fmla="*/ 444 h 444"/>
              <a:gd name="T4" fmla="*/ 0 w 306"/>
              <a:gd name="T5" fmla="*/ 286 h 444"/>
              <a:gd name="T6" fmla="*/ 306 w 306"/>
              <a:gd name="T7" fmla="*/ 0 h 444"/>
              <a:gd name="T8" fmla="*/ 306 w 306"/>
              <a:gd name="T9" fmla="*/ 12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6" h="444">
                <a:moveTo>
                  <a:pt x="306" y="122"/>
                </a:moveTo>
                <a:lnTo>
                  <a:pt x="0" y="444"/>
                </a:lnTo>
                <a:lnTo>
                  <a:pt x="0" y="286"/>
                </a:lnTo>
                <a:lnTo>
                  <a:pt x="306" y="0"/>
                </a:lnTo>
                <a:lnTo>
                  <a:pt x="306" y="122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Freeform 9"/>
          <p:cNvSpPr>
            <a:spLocks/>
          </p:cNvSpPr>
          <p:nvPr/>
        </p:nvSpPr>
        <p:spPr bwMode="gray">
          <a:xfrm>
            <a:off x="5334000" y="5478463"/>
            <a:ext cx="577850" cy="846137"/>
          </a:xfrm>
          <a:custGeom>
            <a:avLst/>
            <a:gdLst>
              <a:gd name="T0" fmla="*/ 308 w 308"/>
              <a:gd name="T1" fmla="*/ 122 h 444"/>
              <a:gd name="T2" fmla="*/ 0 w 308"/>
              <a:gd name="T3" fmla="*/ 444 h 444"/>
              <a:gd name="T4" fmla="*/ 0 w 308"/>
              <a:gd name="T5" fmla="*/ 286 h 444"/>
              <a:gd name="T6" fmla="*/ 308 w 308"/>
              <a:gd name="T7" fmla="*/ 0 h 444"/>
              <a:gd name="T8" fmla="*/ 308 w 308"/>
              <a:gd name="T9" fmla="*/ 122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444">
                <a:moveTo>
                  <a:pt x="308" y="122"/>
                </a:moveTo>
                <a:lnTo>
                  <a:pt x="0" y="444"/>
                </a:lnTo>
                <a:lnTo>
                  <a:pt x="0" y="286"/>
                </a:lnTo>
                <a:lnTo>
                  <a:pt x="308" y="0"/>
                </a:lnTo>
                <a:lnTo>
                  <a:pt x="308" y="122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Freeform 10"/>
          <p:cNvSpPr>
            <a:spLocks/>
          </p:cNvSpPr>
          <p:nvPr/>
        </p:nvSpPr>
        <p:spPr bwMode="gray">
          <a:xfrm>
            <a:off x="1830388" y="5483225"/>
            <a:ext cx="4081462" cy="539750"/>
          </a:xfrm>
          <a:custGeom>
            <a:avLst/>
            <a:gdLst>
              <a:gd name="T0" fmla="*/ 1872 w 2180"/>
              <a:gd name="T1" fmla="*/ 284 h 284"/>
              <a:gd name="T2" fmla="*/ 0 w 2180"/>
              <a:gd name="T3" fmla="*/ 284 h 284"/>
              <a:gd name="T4" fmla="*/ 446 w 2180"/>
              <a:gd name="T5" fmla="*/ 0 h 284"/>
              <a:gd name="T6" fmla="*/ 2180 w 2180"/>
              <a:gd name="T7" fmla="*/ 0 h 284"/>
              <a:gd name="T8" fmla="*/ 1872 w 2180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0" h="284">
                <a:moveTo>
                  <a:pt x="1872" y="284"/>
                </a:moveTo>
                <a:lnTo>
                  <a:pt x="0" y="284"/>
                </a:lnTo>
                <a:lnTo>
                  <a:pt x="446" y="0"/>
                </a:lnTo>
                <a:lnTo>
                  <a:pt x="2180" y="0"/>
                </a:lnTo>
                <a:lnTo>
                  <a:pt x="1872" y="284"/>
                </a:lnTo>
                <a:close/>
              </a:path>
            </a:pathLst>
          </a:custGeom>
          <a:gradFill rotWithShape="1">
            <a:gsLst>
              <a:gs pos="0">
                <a:schemeClr val="accent2">
                  <a:gamma/>
                  <a:tint val="57647"/>
                  <a:invGamma/>
                </a:schemeClr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Freeform 11"/>
          <p:cNvSpPr>
            <a:spLocks/>
          </p:cNvSpPr>
          <p:nvPr/>
        </p:nvSpPr>
        <p:spPr bwMode="gray">
          <a:xfrm>
            <a:off x="881063" y="2778125"/>
            <a:ext cx="3311525" cy="2722563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gray">
          <a:xfrm>
            <a:off x="4318000" y="3533775"/>
            <a:ext cx="2767013" cy="304800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tint val="5451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Единство на </a:t>
            </a:r>
            <a:r>
              <a:rPr lang="ru-RU" sz="1500" b="1" dirty="0" err="1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изследвания</a:t>
            </a: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и </a:t>
            </a:r>
          </a:p>
          <a:p>
            <a:pPr algn="ctr">
              <a:defRPr/>
            </a:pPr>
            <a:r>
              <a:rPr lang="ru-RU" sz="1500" b="1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обучение </a:t>
            </a:r>
            <a:endParaRPr lang="en-US" sz="1500" b="1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gray">
          <a:xfrm>
            <a:off x="3482975" y="4364038"/>
            <a:ext cx="3016250" cy="29845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1500" b="1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>
              <a:defRPr/>
            </a:pPr>
            <a:endParaRPr lang="en-US" sz="1500" b="1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bg-BG" sz="1500" b="1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Сътрудничество с бизнеса</a:t>
            </a:r>
            <a:endParaRPr lang="en-US" sz="1500" b="1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>
              <a:defRPr/>
            </a:pPr>
            <a:endParaRPr lang="en-US" sz="1500" b="1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algn="ctr">
              <a:defRPr/>
            </a:pPr>
            <a:r>
              <a:rPr lang="en-US" sz="1500" b="1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;</a:t>
            </a:r>
          </a:p>
        </p:txBody>
      </p:sp>
      <p:sp>
        <p:nvSpPr>
          <p:cNvPr id="36" name="Freeform 14"/>
          <p:cNvSpPr>
            <a:spLocks/>
          </p:cNvSpPr>
          <p:nvPr/>
        </p:nvSpPr>
        <p:spPr bwMode="gray">
          <a:xfrm>
            <a:off x="2657475" y="4656138"/>
            <a:ext cx="3833813" cy="544512"/>
          </a:xfrm>
          <a:custGeom>
            <a:avLst/>
            <a:gdLst>
              <a:gd name="T0" fmla="*/ 1742 w 2048"/>
              <a:gd name="T1" fmla="*/ 286 h 286"/>
              <a:gd name="T2" fmla="*/ 0 w 2048"/>
              <a:gd name="T3" fmla="*/ 286 h 286"/>
              <a:gd name="T4" fmla="*/ 446 w 2048"/>
              <a:gd name="T5" fmla="*/ 0 h 286"/>
              <a:gd name="T6" fmla="*/ 2048 w 2048"/>
              <a:gd name="T7" fmla="*/ 0 h 286"/>
              <a:gd name="T8" fmla="*/ 1742 w 2048"/>
              <a:gd name="T9" fmla="*/ 28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48" h="286">
                <a:moveTo>
                  <a:pt x="1742" y="286"/>
                </a:moveTo>
                <a:lnTo>
                  <a:pt x="0" y="286"/>
                </a:lnTo>
                <a:lnTo>
                  <a:pt x="446" y="0"/>
                </a:lnTo>
                <a:lnTo>
                  <a:pt x="2048" y="0"/>
                </a:lnTo>
                <a:lnTo>
                  <a:pt x="1742" y="286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</a:schemeClr>
              </a:gs>
              <a:gs pos="100000">
                <a:schemeClr val="folHlink"/>
              </a:gs>
            </a:gsLst>
            <a:lin ang="2700000" scaled="1"/>
          </a:gradFill>
          <a:ln>
            <a:noFill/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gray">
          <a:xfrm>
            <a:off x="2660650" y="5199063"/>
            <a:ext cx="3263900" cy="298450"/>
          </a:xfrm>
          <a:prstGeom prst="rect">
            <a:avLst/>
          </a:prstGeom>
          <a:gradFill rotWithShape="1">
            <a:gsLst>
              <a:gs pos="0">
                <a:schemeClr val="folHlink">
                  <a:gamma/>
                  <a:tint val="5451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bg-BG" sz="1500" b="1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Дистанционно и електронно </a:t>
            </a:r>
          </a:p>
          <a:p>
            <a:pPr algn="ctr">
              <a:defRPr/>
            </a:pPr>
            <a:r>
              <a:rPr lang="bg-BG" sz="1500" b="1" dirty="0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обучение</a:t>
            </a:r>
            <a:endParaRPr lang="en-US" sz="1500" b="1" dirty="0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gray">
          <a:xfrm>
            <a:off x="1828800" y="6024563"/>
            <a:ext cx="3513138" cy="29686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tint val="5451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tint val="54510"/>
                  <a:invGamma/>
                </a:schemeClr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bg-BG" sz="1500" b="1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Устойчиво развитие</a:t>
            </a:r>
            <a:endParaRPr lang="en-US" sz="1500" b="1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62480" name="Freeform 4"/>
          <p:cNvSpPr>
            <a:spLocks/>
          </p:cNvSpPr>
          <p:nvPr/>
        </p:nvSpPr>
        <p:spPr bwMode="gray">
          <a:xfrm>
            <a:off x="7662863" y="2157413"/>
            <a:ext cx="531812" cy="846137"/>
          </a:xfrm>
          <a:custGeom>
            <a:avLst/>
            <a:gdLst>
              <a:gd name="T0" fmla="*/ 2147483647 w 308"/>
              <a:gd name="T1" fmla="*/ 2147483647 h 444"/>
              <a:gd name="T2" fmla="*/ 0 w 308"/>
              <a:gd name="T3" fmla="*/ 2147483647 h 444"/>
              <a:gd name="T4" fmla="*/ 0 w 308"/>
              <a:gd name="T5" fmla="*/ 2147483647 h 444"/>
              <a:gd name="T6" fmla="*/ 2147483647 w 308"/>
              <a:gd name="T7" fmla="*/ 0 h 444"/>
              <a:gd name="T8" fmla="*/ 2147483647 w 308"/>
              <a:gd name="T9" fmla="*/ 2147483647 h 4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8"/>
              <a:gd name="T16" fmla="*/ 0 h 444"/>
              <a:gd name="T17" fmla="*/ 308 w 308"/>
              <a:gd name="T18" fmla="*/ 444 h 4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8" h="444">
                <a:moveTo>
                  <a:pt x="308" y="120"/>
                </a:moveTo>
                <a:lnTo>
                  <a:pt x="0" y="444"/>
                </a:lnTo>
                <a:lnTo>
                  <a:pt x="0" y="286"/>
                </a:lnTo>
                <a:lnTo>
                  <a:pt x="308" y="0"/>
                </a:lnTo>
                <a:lnTo>
                  <a:pt x="308" y="120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1" name="Freeform 5"/>
          <p:cNvSpPr>
            <a:spLocks/>
          </p:cNvSpPr>
          <p:nvPr/>
        </p:nvSpPr>
        <p:spPr bwMode="gray">
          <a:xfrm>
            <a:off x="5130800" y="2157413"/>
            <a:ext cx="3086100" cy="541337"/>
          </a:xfrm>
          <a:custGeom>
            <a:avLst/>
            <a:gdLst>
              <a:gd name="T0" fmla="*/ 2147483647 w 1786"/>
              <a:gd name="T1" fmla="*/ 2147483647 h 284"/>
              <a:gd name="T2" fmla="*/ 0 w 1786"/>
              <a:gd name="T3" fmla="*/ 2147483647 h 284"/>
              <a:gd name="T4" fmla="*/ 2147483647 w 1786"/>
              <a:gd name="T5" fmla="*/ 0 h 284"/>
              <a:gd name="T6" fmla="*/ 2147483647 w 1786"/>
              <a:gd name="T7" fmla="*/ 0 h 284"/>
              <a:gd name="T8" fmla="*/ 2147483647 w 1786"/>
              <a:gd name="T9" fmla="*/ 2147483647 h 2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86"/>
              <a:gd name="T16" fmla="*/ 0 h 284"/>
              <a:gd name="T17" fmla="*/ 1786 w 1786"/>
              <a:gd name="T18" fmla="*/ 284 h 2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86" h="284">
                <a:moveTo>
                  <a:pt x="1478" y="284"/>
                </a:moveTo>
                <a:lnTo>
                  <a:pt x="0" y="284"/>
                </a:lnTo>
                <a:lnTo>
                  <a:pt x="446" y="0"/>
                </a:lnTo>
                <a:lnTo>
                  <a:pt x="1786" y="0"/>
                </a:lnTo>
                <a:lnTo>
                  <a:pt x="1478" y="284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82" name="Rectangle 12"/>
          <p:cNvSpPr>
            <a:spLocks noChangeArrowheads="1"/>
          </p:cNvSpPr>
          <p:nvPr/>
        </p:nvSpPr>
        <p:spPr bwMode="gray">
          <a:xfrm>
            <a:off x="5130800" y="2698750"/>
            <a:ext cx="2532063" cy="293688"/>
          </a:xfrm>
          <a:prstGeom prst="rect">
            <a:avLst/>
          </a:pr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400" b="1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Иновации и технологизация</a:t>
            </a:r>
            <a:endParaRPr lang="en-US" altLang="bg-BG" sz="1400" b="1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Freeform 4"/>
          <p:cNvSpPr>
            <a:spLocks/>
          </p:cNvSpPr>
          <p:nvPr/>
        </p:nvSpPr>
        <p:spPr bwMode="gray">
          <a:xfrm>
            <a:off x="8396288" y="1338263"/>
            <a:ext cx="531812" cy="846137"/>
          </a:xfrm>
          <a:custGeom>
            <a:avLst/>
            <a:gdLst>
              <a:gd name="T0" fmla="*/ 308 w 308"/>
              <a:gd name="T1" fmla="*/ 120 h 444"/>
              <a:gd name="T2" fmla="*/ 0 w 308"/>
              <a:gd name="T3" fmla="*/ 444 h 444"/>
              <a:gd name="T4" fmla="*/ 0 w 308"/>
              <a:gd name="T5" fmla="*/ 286 h 444"/>
              <a:gd name="T6" fmla="*/ 308 w 308"/>
              <a:gd name="T7" fmla="*/ 0 h 444"/>
              <a:gd name="T8" fmla="*/ 308 w 308"/>
              <a:gd name="T9" fmla="*/ 12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8" h="444">
                <a:moveTo>
                  <a:pt x="308" y="120"/>
                </a:moveTo>
                <a:lnTo>
                  <a:pt x="0" y="444"/>
                </a:lnTo>
                <a:lnTo>
                  <a:pt x="0" y="286"/>
                </a:lnTo>
                <a:lnTo>
                  <a:pt x="308" y="0"/>
                </a:lnTo>
                <a:lnTo>
                  <a:pt x="308" y="12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5"/>
          <p:cNvSpPr>
            <a:spLocks/>
          </p:cNvSpPr>
          <p:nvPr/>
        </p:nvSpPr>
        <p:spPr bwMode="gray">
          <a:xfrm>
            <a:off x="5864225" y="1338263"/>
            <a:ext cx="3086100" cy="541337"/>
          </a:xfrm>
          <a:custGeom>
            <a:avLst/>
            <a:gdLst>
              <a:gd name="T0" fmla="*/ 1478 w 1786"/>
              <a:gd name="T1" fmla="*/ 284 h 284"/>
              <a:gd name="T2" fmla="*/ 0 w 1786"/>
              <a:gd name="T3" fmla="*/ 284 h 284"/>
              <a:gd name="T4" fmla="*/ 446 w 1786"/>
              <a:gd name="T5" fmla="*/ 0 h 284"/>
              <a:gd name="T6" fmla="*/ 1786 w 1786"/>
              <a:gd name="T7" fmla="*/ 0 h 284"/>
              <a:gd name="T8" fmla="*/ 1478 w 1786"/>
              <a:gd name="T9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86" h="284">
                <a:moveTo>
                  <a:pt x="1478" y="284"/>
                </a:moveTo>
                <a:lnTo>
                  <a:pt x="0" y="284"/>
                </a:lnTo>
                <a:lnTo>
                  <a:pt x="446" y="0"/>
                </a:lnTo>
                <a:lnTo>
                  <a:pt x="1786" y="0"/>
                </a:lnTo>
                <a:lnTo>
                  <a:pt x="1478" y="284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bg-BG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gray">
          <a:xfrm>
            <a:off x="5864225" y="1879600"/>
            <a:ext cx="2532063" cy="2936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bg-BG" sz="1500" b="1">
                <a:solidFill>
                  <a:schemeClr val="bg1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Интернационализация</a:t>
            </a:r>
            <a:endParaRPr lang="en-US" sz="1500" b="1">
              <a:solidFill>
                <a:schemeClr val="bg1"/>
              </a:solidFill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568325" y="1573213"/>
            <a:ext cx="4422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bg-BG" sz="2000" b="1">
                <a:latin typeface="Times New Roman" pitchFamily="18" charset="0"/>
                <a:cs typeface="Times New Roman" pitchFamily="18" charset="0"/>
              </a:rPr>
              <a:t>Стратегия за растеж на ВСУ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2487" name="Group 7"/>
          <p:cNvGrpSpPr>
            <a:grpSpLocks/>
          </p:cNvGrpSpPr>
          <p:nvPr/>
        </p:nvGrpSpPr>
        <p:grpSpPr bwMode="auto">
          <a:xfrm>
            <a:off x="3294063" y="0"/>
            <a:ext cx="5808662" cy="928688"/>
            <a:chOff x="3602051" y="176746"/>
            <a:chExt cx="5809169" cy="869958"/>
          </a:xfrm>
        </p:grpSpPr>
        <p:sp>
          <p:nvSpPr>
            <p:cNvPr id="62488" name="Text Box 6"/>
            <p:cNvSpPr txBox="1">
              <a:spLocks noChangeArrowheads="1"/>
            </p:cNvSpPr>
            <p:nvPr/>
          </p:nvSpPr>
          <p:spPr bwMode="auto">
            <a:xfrm>
              <a:off x="3602051" y="176746"/>
              <a:ext cx="5809169" cy="832095"/>
            </a:xfrm>
            <a:prstGeom prst="rect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CCECFF">
                    <a:alpha val="79999"/>
                  </a:srgbClr>
                </a:gs>
              </a:gsLst>
              <a:lin ang="5400000" scaled="1"/>
            </a:gradFill>
            <a:ln>
              <a:noFill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>
                <a:lnSpc>
                  <a:spcPct val="150000"/>
                </a:lnSpc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>
                <a:lnSpc>
                  <a:spcPct val="150000"/>
                </a:lnSpc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>
                <a:lnSpc>
                  <a:spcPct val="150000"/>
                </a:lnSpc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lnSpc>
                  <a:spcPct val="15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bg-BG" altLang="bg-BG" b="1">
                  <a:solidFill>
                    <a:srgbClr val="006666"/>
                  </a:solidFill>
                  <a:latin typeface="Arial" charset="0"/>
                </a:rPr>
                <a:t>ВАРНЕНСКИ СВОБОДЕН УНИВЕРСИТЕТ	</a:t>
              </a:r>
              <a:r>
                <a:rPr lang="en-US" altLang="bg-BG" b="1">
                  <a:solidFill>
                    <a:srgbClr val="006666"/>
                  </a:solidFill>
                  <a:latin typeface="Arial" charset="0"/>
                </a:rPr>
                <a:t>“</a:t>
              </a:r>
              <a:r>
                <a:rPr lang="bg-BG" altLang="bg-BG" b="1">
                  <a:solidFill>
                    <a:srgbClr val="006666"/>
                  </a:solidFill>
                  <a:latin typeface="Arial" charset="0"/>
                </a:rPr>
                <a:t>ЧЕРНОРИЗЕЦ ХРАБЪР</a:t>
              </a:r>
              <a:r>
                <a:rPr lang="en-US" altLang="bg-BG" b="1">
                  <a:solidFill>
                    <a:srgbClr val="006666"/>
                  </a:solidFill>
                  <a:latin typeface="Arial" charset="0"/>
                </a:rPr>
                <a:t>”</a:t>
              </a:r>
              <a:endParaRPr lang="bg-BG" altLang="bg-BG" sz="1200" b="1"/>
            </a:p>
          </p:txBody>
        </p:sp>
        <p:pic>
          <p:nvPicPr>
            <p:cNvPr id="62489" name="Picture 7" descr="vfu-logo-we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890" y="189454"/>
              <a:ext cx="64770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550863" y="101600"/>
            <a:ext cx="3527425" cy="675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Curved Right Arrow 6"/>
          <p:cNvSpPr/>
          <p:nvPr/>
        </p:nvSpPr>
        <p:spPr>
          <a:xfrm>
            <a:off x="685800" y="173038"/>
            <a:ext cx="3236913" cy="2089150"/>
          </a:xfrm>
          <a:prstGeom prst="curvedRightArrow">
            <a:avLst>
              <a:gd name="adj1" fmla="val 25000"/>
              <a:gd name="adj2" fmla="val 50000"/>
              <a:gd name="adj3" fmla="val 43543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492" name="Rectangle 8"/>
          <p:cNvSpPr>
            <a:spLocks noChangeArrowheads="1"/>
          </p:cNvSpPr>
          <p:nvPr/>
        </p:nvSpPr>
        <p:spPr bwMode="auto">
          <a:xfrm>
            <a:off x="708025" y="2263775"/>
            <a:ext cx="3214688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bg-BG" altLang="bg-BG" sz="2000" b="1">
                <a:solidFill>
                  <a:srgbClr val="002060"/>
                </a:solidFill>
              </a:rPr>
              <a:t>Стратегическа рамка</a:t>
            </a:r>
            <a:r>
              <a:rPr lang="en-US" altLang="bg-BG" sz="2000" b="1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bg-BG" altLang="bg-BG" sz="2000" b="1">
                <a:solidFill>
                  <a:srgbClr val="002060"/>
                </a:solidFill>
              </a:rPr>
              <a:t>за</a:t>
            </a:r>
            <a:endParaRPr lang="en-US" altLang="bg-BG" sz="2000" b="1">
              <a:solidFill>
                <a:srgbClr val="002060"/>
              </a:solidFill>
            </a:endParaRPr>
          </a:p>
          <a:p>
            <a:pPr algn="ctr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bg-BG" altLang="bg-BG" sz="2000" b="1">
                <a:solidFill>
                  <a:srgbClr val="002060"/>
                </a:solidFill>
              </a:rPr>
              <a:t>сътрудничество</a:t>
            </a:r>
            <a:r>
              <a:rPr lang="en-US" altLang="bg-BG" sz="2000" b="1"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bg-BG" altLang="bg-BG" sz="2000" b="1">
                <a:solidFill>
                  <a:srgbClr val="002060"/>
                </a:solidFill>
              </a:rPr>
              <a:t>в</a:t>
            </a:r>
            <a:endParaRPr lang="en-US" altLang="bg-BG" sz="2000" b="1">
              <a:solidFill>
                <a:srgbClr val="002060"/>
              </a:solidFill>
            </a:endParaRPr>
          </a:p>
          <a:p>
            <a:pPr algn="ctr" eaLnBrk="1" hangingPunct="1">
              <a:lnSpc>
                <a:spcPct val="114000"/>
              </a:lnSpc>
              <a:spcBef>
                <a:spcPct val="0"/>
              </a:spcBef>
              <a:buFontTx/>
              <a:buNone/>
            </a:pPr>
            <a:r>
              <a:rPr lang="bg-BG" altLang="bg-BG" sz="2000" b="1">
                <a:solidFill>
                  <a:srgbClr val="002060"/>
                </a:solidFill>
              </a:rPr>
              <a:t>образованието и</a:t>
            </a:r>
            <a:r>
              <a:rPr lang="en-US" altLang="bg-BG" sz="2000" b="1">
                <a:solidFill>
                  <a:srgbClr val="002060"/>
                </a:solidFill>
              </a:rPr>
              <a:t> </a:t>
            </a:r>
            <a:r>
              <a:rPr lang="bg-BG" altLang="bg-BG" sz="2000" b="1">
                <a:solidFill>
                  <a:srgbClr val="002060"/>
                </a:solidFill>
              </a:rPr>
              <a:t>обучението</a:t>
            </a:r>
            <a:endParaRPr lang="en-US" altLang="bg-BG" sz="2000" b="1">
              <a:solidFill>
                <a:srgbClr val="002060"/>
              </a:solidFill>
            </a:endParaRPr>
          </a:p>
        </p:txBody>
      </p:sp>
      <p:sp>
        <p:nvSpPr>
          <p:cNvPr id="10" name="Wave 9"/>
          <p:cNvSpPr/>
          <p:nvPr/>
        </p:nvSpPr>
        <p:spPr>
          <a:xfrm>
            <a:off x="4970463" y="1401763"/>
            <a:ext cx="3840162" cy="2295525"/>
          </a:xfrm>
          <a:prstGeom prst="wav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" name="Wave 10"/>
          <p:cNvSpPr/>
          <p:nvPr/>
        </p:nvSpPr>
        <p:spPr>
          <a:xfrm>
            <a:off x="4970463" y="-34925"/>
            <a:ext cx="3840162" cy="1866900"/>
          </a:xfrm>
          <a:prstGeom prst="wav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" name="Wave 11"/>
          <p:cNvSpPr/>
          <p:nvPr/>
        </p:nvSpPr>
        <p:spPr>
          <a:xfrm>
            <a:off x="4970463" y="3305175"/>
            <a:ext cx="3840162" cy="1960563"/>
          </a:xfrm>
          <a:prstGeom prst="wav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4970463" y="4884738"/>
            <a:ext cx="3840162" cy="2109787"/>
          </a:xfrm>
          <a:prstGeom prst="wav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3497" name="Rectangle 14"/>
          <p:cNvSpPr>
            <a:spLocks noChangeArrowheads="1"/>
          </p:cNvSpPr>
          <p:nvPr/>
        </p:nvSpPr>
        <p:spPr bwMode="auto">
          <a:xfrm>
            <a:off x="4970463" y="3609975"/>
            <a:ext cx="45720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500" b="1" u="sng">
                <a:solidFill>
                  <a:srgbClr val="002060"/>
                </a:solidFill>
              </a:rPr>
              <a:t>Сътрудничество с бизнеса</a:t>
            </a:r>
            <a:endParaRPr lang="en-US" altLang="bg-BG" sz="1500" b="1" u="sng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настоятелство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практики и</a:t>
            </a:r>
            <a:r>
              <a:rPr lang="en-US" altLang="bg-BG" sz="1500">
                <a:solidFill>
                  <a:srgbClr val="002060"/>
                </a:solidFill>
              </a:rPr>
              <a:t> </a:t>
            </a:r>
            <a:r>
              <a:rPr lang="bg-BG" altLang="bg-BG" sz="1500">
                <a:solidFill>
                  <a:srgbClr val="002060"/>
                </a:solidFill>
              </a:rPr>
              <a:t>стажове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фирмено обучение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обучение по поръчка</a:t>
            </a:r>
            <a:r>
              <a:rPr lang="en-US" altLang="bg-BG" sz="140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63498" name="Rectangle 16"/>
          <p:cNvSpPr>
            <a:spLocks noChangeArrowheads="1"/>
          </p:cNvSpPr>
          <p:nvPr/>
        </p:nvSpPr>
        <p:spPr bwMode="auto">
          <a:xfrm>
            <a:off x="4970463" y="1831975"/>
            <a:ext cx="4173537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bg-BG" sz="1300" b="1" u="sng">
                <a:solidFill>
                  <a:srgbClr val="002060"/>
                </a:solidFill>
              </a:rPr>
              <a:t> </a:t>
            </a:r>
            <a:r>
              <a:rPr lang="bg-BG" altLang="bg-BG" sz="1500" b="1" u="sng">
                <a:solidFill>
                  <a:srgbClr val="002060"/>
                </a:solidFill>
              </a:rPr>
              <a:t>Обучение на базата на научни изследвания</a:t>
            </a:r>
            <a:endParaRPr lang="en-US" altLang="bg-BG" sz="1500" b="1" u="sng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проблемно и проектно базирано обучение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обучение базирано на изследване и пример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трансфер на технологии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съвместна изследователска дейност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63499" name="Rectangle 17"/>
          <p:cNvSpPr>
            <a:spLocks noChangeArrowheads="1"/>
          </p:cNvSpPr>
          <p:nvPr/>
        </p:nvSpPr>
        <p:spPr bwMode="auto">
          <a:xfrm>
            <a:off x="5073650" y="4781550"/>
            <a:ext cx="4572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bg-BG" sz="800" b="1" u="sng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500" b="1" u="sng">
                <a:solidFill>
                  <a:srgbClr val="002060"/>
                </a:solidFill>
              </a:rPr>
              <a:t>Нови технологии</a:t>
            </a:r>
            <a:endParaRPr lang="en-US" altLang="bg-BG" sz="1500" b="1" u="sng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500">
                <a:solidFill>
                  <a:srgbClr val="002060"/>
                </a:solidFill>
              </a:rPr>
              <a:t> - </a:t>
            </a:r>
            <a:r>
              <a:rPr lang="bg-BG" altLang="bg-BG" sz="1500">
                <a:solidFill>
                  <a:srgbClr val="002060"/>
                </a:solidFill>
              </a:rPr>
              <a:t>онлайн обучение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500">
                <a:solidFill>
                  <a:srgbClr val="002060"/>
                </a:solidFill>
              </a:rPr>
              <a:t> - </a:t>
            </a:r>
            <a:r>
              <a:rPr lang="bg-BG" altLang="bg-BG" sz="1500">
                <a:solidFill>
                  <a:srgbClr val="002060"/>
                </a:solidFill>
              </a:rPr>
              <a:t>мобилно обучение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 - </a:t>
            </a:r>
            <a:r>
              <a:rPr lang="bg-BG" altLang="bg-BG" sz="1500">
                <a:solidFill>
                  <a:srgbClr val="002060"/>
                </a:solidFill>
              </a:rPr>
              <a:t>облак технологии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500">
                <a:solidFill>
                  <a:srgbClr val="002060"/>
                </a:solidFill>
              </a:rPr>
              <a:t>- </a:t>
            </a:r>
            <a:r>
              <a:rPr lang="bg-BG" altLang="bg-BG" sz="1500">
                <a:solidFill>
                  <a:srgbClr val="002060"/>
                </a:solidFill>
              </a:rPr>
              <a:t> инструменти за социални медии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500">
                <a:solidFill>
                  <a:srgbClr val="002060"/>
                </a:solidFill>
              </a:rPr>
              <a:t> - </a:t>
            </a:r>
            <a:r>
              <a:rPr lang="bg-BG" altLang="bg-BG" sz="1500">
                <a:solidFill>
                  <a:srgbClr val="002060"/>
                </a:solidFill>
              </a:rPr>
              <a:t>нетуъркинг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</a:p>
        </p:txBody>
      </p:sp>
      <p:sp>
        <p:nvSpPr>
          <p:cNvPr id="63500" name="Rectangle 18"/>
          <p:cNvSpPr>
            <a:spLocks noChangeArrowheads="1"/>
          </p:cNvSpPr>
          <p:nvPr/>
        </p:nvSpPr>
        <p:spPr bwMode="auto">
          <a:xfrm>
            <a:off x="5035550" y="23653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lnSpc>
                <a:spcPct val="150000"/>
              </a:lnSpc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lnSpc>
                <a:spcPct val="150000"/>
              </a:lnSpc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lnSpc>
                <a:spcPct val="150000"/>
              </a:lnSpc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bg-BG" altLang="bg-BG" sz="1500" b="1" u="sng">
                <a:solidFill>
                  <a:srgbClr val="002060"/>
                </a:solidFill>
              </a:rPr>
              <a:t>Интернационализация</a:t>
            </a:r>
            <a:r>
              <a:rPr lang="en-US" altLang="bg-BG" sz="1500" u="sng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bg-BG" sz="1500">
                <a:solidFill>
                  <a:srgbClr val="002060"/>
                </a:solidFill>
              </a:rPr>
              <a:t> - </a:t>
            </a:r>
            <a:r>
              <a:rPr lang="bg-BG" altLang="bg-BG" sz="1500">
                <a:solidFill>
                  <a:srgbClr val="002060"/>
                </a:solidFill>
              </a:rPr>
              <a:t>обучение на чуждестранни студенти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 - </a:t>
            </a:r>
            <a:r>
              <a:rPr lang="bg-BG" altLang="bg-BG" sz="1500">
                <a:solidFill>
                  <a:srgbClr val="002060"/>
                </a:solidFill>
              </a:rPr>
              <a:t>износ на образователен продукт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br>
              <a:rPr lang="en-US" altLang="bg-BG" sz="1500">
                <a:solidFill>
                  <a:srgbClr val="002060"/>
                </a:solidFill>
              </a:rPr>
            </a:br>
            <a:r>
              <a:rPr lang="en-US" altLang="bg-BG" sz="1500">
                <a:solidFill>
                  <a:srgbClr val="002060"/>
                </a:solidFill>
              </a:rPr>
              <a:t> - </a:t>
            </a:r>
            <a:r>
              <a:rPr lang="bg-BG" altLang="bg-BG" sz="1500">
                <a:solidFill>
                  <a:srgbClr val="002060"/>
                </a:solidFill>
              </a:rPr>
              <a:t>академичен обмен </a:t>
            </a:r>
            <a:r>
              <a:rPr lang="en-US" altLang="bg-BG" sz="1500">
                <a:solidFill>
                  <a:srgbClr val="002060"/>
                </a:solidFill>
              </a:rPr>
              <a:t>;</a:t>
            </a:r>
            <a:endParaRPr lang="bg-BG" altLang="bg-BG" sz="1500">
              <a:solidFill>
                <a:srgbClr val="002060"/>
              </a:solidFill>
              <a:latin typeface="Corbel" pitchFamily="34" charset="0"/>
              <a:cs typeface="Arial" charset="0"/>
            </a:endParaRPr>
          </a:p>
        </p:txBody>
      </p:sp>
      <p:sp>
        <p:nvSpPr>
          <p:cNvPr id="20" name="Curved Right Arrow 19"/>
          <p:cNvSpPr/>
          <p:nvPr/>
        </p:nvSpPr>
        <p:spPr>
          <a:xfrm>
            <a:off x="708025" y="4430713"/>
            <a:ext cx="3236913" cy="2089150"/>
          </a:xfrm>
          <a:prstGeom prst="curvedRightArrow">
            <a:avLst>
              <a:gd name="adj1" fmla="val 25000"/>
              <a:gd name="adj2" fmla="val 50000"/>
              <a:gd name="adj3" fmla="val 43543"/>
            </a:avLst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00000"/>
                  <a:tint val="66000"/>
                  <a:satMod val="160000"/>
                </a:schemeClr>
              </a:gs>
              <a:gs pos="50000">
                <a:schemeClr val="accent1">
                  <a:tint val="100000"/>
                  <a:shade val="100000"/>
                  <a:satMod val="100000"/>
                  <a:tint val="44500"/>
                  <a:satMod val="160000"/>
                </a:schemeClr>
              </a:gs>
              <a:gs pos="100000">
                <a:schemeClr val="accent1">
                  <a:tint val="100000"/>
                  <a:shade val="100000"/>
                  <a:satMod val="10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bg-BG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B2BBCB"/>
      </a:accent3>
      <a:accent4>
        <a:srgbClr val="4A66AC"/>
      </a:accent4>
      <a:accent5>
        <a:srgbClr val="5AA2AE"/>
      </a:accent5>
      <a:accent6>
        <a:srgbClr val="9D90A0"/>
      </a:accent6>
      <a:hlink>
        <a:srgbClr val="BE98DB"/>
      </a:hlink>
      <a:folHlink>
        <a:srgbClr val="3EBBF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eenGrad">
  <a:themeElements>
    <a:clrScheme name="GreenGrad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GreenGr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bg-BG" sz="20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reenGrad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Grad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Grad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Grad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Grad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">
      <a:dk1>
        <a:srgbClr val="66CCFF"/>
      </a:dk1>
      <a:lt1>
        <a:srgbClr val="FFFFFF"/>
      </a:lt1>
      <a:dk2>
        <a:srgbClr val="FFFFFF"/>
      </a:dk2>
      <a:lt2>
        <a:srgbClr val="004080"/>
      </a:lt2>
      <a:accent1>
        <a:srgbClr val="FFFFFF"/>
      </a:accent1>
      <a:accent2>
        <a:srgbClr val="66CCFF"/>
      </a:accent2>
      <a:accent3>
        <a:srgbClr val="FFFFFF"/>
      </a:accent3>
      <a:accent4>
        <a:srgbClr val="56AEDA"/>
      </a:accent4>
      <a:accent5>
        <a:srgbClr val="FFFFFF"/>
      </a:accent5>
      <a:accent6>
        <a:srgbClr val="5CB9E7"/>
      </a:accent6>
      <a:hlink>
        <a:srgbClr val="CC66FF"/>
      </a:hlink>
      <a:folHlink>
        <a:srgbClr val="6666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1674</TotalTime>
  <Words>2340</Words>
  <Application>Microsoft Office PowerPoint</Application>
  <PresentationFormat>On-screen Show (4:3)</PresentationFormat>
  <Paragraphs>715</Paragraphs>
  <Slides>56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Theme1</vt:lpstr>
      <vt:lpstr>GreenGrad</vt:lpstr>
      <vt:lpstr>3_Default Design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ПРЕИМУЩЕСТВА НА ВСУ(3)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АКАДЕМИЧЕН ПРОФИЛ  </vt:lpstr>
      <vt:lpstr>АКАДЕМИЧЕН ПРОФИЛ  </vt:lpstr>
      <vt:lpstr>СТУДЕНТСКИ ПРОФИЛ </vt:lpstr>
      <vt:lpstr>PowerPoint Presentation</vt:lpstr>
      <vt:lpstr>Обучение във ВСУ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За да бъдем още по-близо до потребностите  на бизнеса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Учебно спортен комплекс</vt:lpstr>
      <vt:lpstr>Университетски медиен център</vt:lpstr>
      <vt:lpstr>PowerPoint Presentation</vt:lpstr>
      <vt:lpstr>Студентски инициативи</vt:lpstr>
      <vt:lpstr>Студентски инициативи</vt:lpstr>
      <vt:lpstr>Студентски инициативи</vt:lpstr>
      <vt:lpstr>Студентски инициативи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 sotirov</dc:creator>
  <cp:lastModifiedBy>Pavel Iliev</cp:lastModifiedBy>
  <cp:revision>282</cp:revision>
  <dcterms:created xsi:type="dcterms:W3CDTF">2013-01-28T09:32:35Z</dcterms:created>
  <dcterms:modified xsi:type="dcterms:W3CDTF">2019-07-16T10:17:04Z</dcterms:modified>
</cp:coreProperties>
</file>